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8" r:id="rId3"/>
    <p:sldId id="269" r:id="rId4"/>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5" autoAdjust="0"/>
    <p:restoredTop sz="94660"/>
  </p:normalViewPr>
  <p:slideViewPr>
    <p:cSldViewPr snapToGrid="0">
      <p:cViewPr>
        <p:scale>
          <a:sx n="118" d="100"/>
          <a:sy n="118" d="100"/>
        </p:scale>
        <p:origin x="179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35039F-513D-4E86-9550-AE7AF01F28FF}" type="datetimeFigureOut">
              <a:rPr lang="en-US" smtClean="0"/>
              <a:t>8/18/20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310315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35039F-513D-4E86-9550-AE7AF01F28FF}" type="datetimeFigureOut">
              <a:rPr lang="en-US" smtClean="0"/>
              <a:t>8/18/20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334788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35039F-513D-4E86-9550-AE7AF01F28FF}" type="datetimeFigureOut">
              <a:rPr lang="en-US" smtClean="0"/>
              <a:t>8/18/20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4063453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950"/>
            </a:lvl1pPr>
          </a:lstStyle>
          <a:p>
            <a:r>
              <a:rPr lang="en-US"/>
              <a:t>Click to edit Master title style</a:t>
            </a:r>
            <a:endParaRPr lang="en-US" dirty="0"/>
          </a:p>
        </p:txBody>
      </p:sp>
      <p:sp>
        <p:nvSpPr>
          <p:cNvPr id="3" name="Subtitle 2"/>
          <p:cNvSpPr>
            <a:spLocks noGrp="1"/>
          </p:cNvSpPr>
          <p:nvPr>
            <p:ph type="subTitle" idx="1"/>
          </p:nvPr>
        </p:nvSpPr>
        <p:spPr>
          <a:xfrm>
            <a:off x="971550" y="5282990"/>
            <a:ext cx="5829300" cy="2428451"/>
          </a:xfrm>
        </p:spPr>
        <p:txBody>
          <a:bodyPr/>
          <a:lstStyle>
            <a:lvl1pPr marL="0" indent="0" algn="ctr">
              <a:buNone/>
              <a:defRPr sz="1980"/>
            </a:lvl1pPr>
            <a:lvl2pPr marL="377210" indent="0" algn="ctr">
              <a:buNone/>
              <a:defRPr sz="1650"/>
            </a:lvl2pPr>
            <a:lvl3pPr marL="754421" indent="0" algn="ctr">
              <a:buNone/>
              <a:defRPr sz="1485"/>
            </a:lvl3pPr>
            <a:lvl4pPr marL="1131631" indent="0" algn="ctr">
              <a:buNone/>
              <a:defRPr sz="1320"/>
            </a:lvl4pPr>
            <a:lvl5pPr marL="1508840" indent="0" algn="ctr">
              <a:buNone/>
              <a:defRPr sz="1320"/>
            </a:lvl5pPr>
            <a:lvl6pPr marL="1886050" indent="0" algn="ctr">
              <a:buNone/>
              <a:defRPr sz="1320"/>
            </a:lvl6pPr>
            <a:lvl7pPr marL="2263261" indent="0" algn="ctr">
              <a:buNone/>
              <a:defRPr sz="1320"/>
            </a:lvl7pPr>
            <a:lvl8pPr marL="2640471" indent="0" algn="ctr">
              <a:buNone/>
              <a:defRPr sz="1320"/>
            </a:lvl8pPr>
            <a:lvl9pPr marL="3017681" indent="0" algn="ctr">
              <a:buNone/>
              <a:defRPr sz="13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2976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3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7" y="2507619"/>
            <a:ext cx="6703695" cy="4184014"/>
          </a:xfrm>
        </p:spPr>
        <p:txBody>
          <a:bodyPr anchor="b"/>
          <a:lstStyle>
            <a:lvl1pPr>
              <a:defRPr sz="4950"/>
            </a:lvl1pPr>
          </a:lstStyle>
          <a:p>
            <a:r>
              <a:rPr lang="en-US"/>
              <a:t>Click to edit Master title style</a:t>
            </a:r>
            <a:endParaRPr lang="en-US" dirty="0"/>
          </a:p>
        </p:txBody>
      </p:sp>
      <p:sp>
        <p:nvSpPr>
          <p:cNvPr id="3" name="Text Placeholder 2"/>
          <p:cNvSpPr>
            <a:spLocks noGrp="1"/>
          </p:cNvSpPr>
          <p:nvPr>
            <p:ph type="body" idx="1"/>
          </p:nvPr>
        </p:nvSpPr>
        <p:spPr>
          <a:xfrm>
            <a:off x="530307" y="6731215"/>
            <a:ext cx="6703695" cy="2200274"/>
          </a:xfrm>
        </p:spPr>
        <p:txBody>
          <a:bodyPr/>
          <a:lstStyle>
            <a:lvl1pPr marL="0" indent="0">
              <a:buNone/>
              <a:defRPr sz="1980">
                <a:solidFill>
                  <a:schemeClr val="tx1"/>
                </a:solidFill>
              </a:defRPr>
            </a:lvl1pPr>
            <a:lvl2pPr marL="377210" indent="0">
              <a:buNone/>
              <a:defRPr sz="1650">
                <a:solidFill>
                  <a:schemeClr val="tx1">
                    <a:tint val="75000"/>
                  </a:schemeClr>
                </a:solidFill>
              </a:defRPr>
            </a:lvl2pPr>
            <a:lvl3pPr marL="754421" indent="0">
              <a:buNone/>
              <a:defRPr sz="1485">
                <a:solidFill>
                  <a:schemeClr val="tx1">
                    <a:tint val="75000"/>
                  </a:schemeClr>
                </a:solidFill>
              </a:defRPr>
            </a:lvl3pPr>
            <a:lvl4pPr marL="1131631" indent="0">
              <a:buNone/>
              <a:defRPr sz="1320">
                <a:solidFill>
                  <a:schemeClr val="tx1">
                    <a:tint val="75000"/>
                  </a:schemeClr>
                </a:solidFill>
              </a:defRPr>
            </a:lvl4pPr>
            <a:lvl5pPr marL="1508840" indent="0">
              <a:buNone/>
              <a:defRPr sz="1320">
                <a:solidFill>
                  <a:schemeClr val="tx1">
                    <a:tint val="75000"/>
                  </a:schemeClr>
                </a:solidFill>
              </a:defRPr>
            </a:lvl5pPr>
            <a:lvl6pPr marL="1886050" indent="0">
              <a:buNone/>
              <a:defRPr sz="1320">
                <a:solidFill>
                  <a:schemeClr val="tx1">
                    <a:tint val="75000"/>
                  </a:schemeClr>
                </a:solidFill>
              </a:defRPr>
            </a:lvl6pPr>
            <a:lvl7pPr marL="2263261" indent="0">
              <a:buNone/>
              <a:defRPr sz="1320">
                <a:solidFill>
                  <a:schemeClr val="tx1">
                    <a:tint val="75000"/>
                  </a:schemeClr>
                </a:solidFill>
              </a:defRPr>
            </a:lvl7pPr>
            <a:lvl8pPr marL="2640471" indent="0">
              <a:buNone/>
              <a:defRPr sz="1320">
                <a:solidFill>
                  <a:schemeClr val="tx1">
                    <a:tint val="75000"/>
                  </a:schemeClr>
                </a:solidFill>
              </a:defRPr>
            </a:lvl8pPr>
            <a:lvl9pPr marL="3017681" indent="0">
              <a:buNone/>
              <a:defRPr sz="13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7515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5351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6" y="535520"/>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7" y="2465707"/>
            <a:ext cx="3288089" cy="1208404"/>
          </a:xfrm>
        </p:spPr>
        <p:txBody>
          <a:bodyPr anchor="b"/>
          <a:lstStyle>
            <a:lvl1pPr marL="0" indent="0">
              <a:buNone/>
              <a:defRPr sz="1980" b="1"/>
            </a:lvl1pPr>
            <a:lvl2pPr marL="377210" indent="0">
              <a:buNone/>
              <a:defRPr sz="1650" b="1"/>
            </a:lvl2pPr>
            <a:lvl3pPr marL="754421" indent="0">
              <a:buNone/>
              <a:defRPr sz="1485" b="1"/>
            </a:lvl3pPr>
            <a:lvl4pPr marL="1131631" indent="0">
              <a:buNone/>
              <a:defRPr sz="1320" b="1"/>
            </a:lvl4pPr>
            <a:lvl5pPr marL="1508840" indent="0">
              <a:buNone/>
              <a:defRPr sz="1320" b="1"/>
            </a:lvl5pPr>
            <a:lvl6pPr marL="1886050" indent="0">
              <a:buNone/>
              <a:defRPr sz="1320" b="1"/>
            </a:lvl6pPr>
            <a:lvl7pPr marL="2263261" indent="0">
              <a:buNone/>
              <a:defRPr sz="1320" b="1"/>
            </a:lvl7pPr>
            <a:lvl8pPr marL="2640471" indent="0">
              <a:buNone/>
              <a:defRPr sz="1320" b="1"/>
            </a:lvl8pPr>
            <a:lvl9pPr marL="3017681" indent="0">
              <a:buNone/>
              <a:defRPr sz="1320" b="1"/>
            </a:lvl9pPr>
          </a:lstStyle>
          <a:p>
            <a:pPr lvl="0"/>
            <a:r>
              <a:rPr lang="en-US"/>
              <a:t>Click to edit Master text styles</a:t>
            </a:r>
          </a:p>
        </p:txBody>
      </p:sp>
      <p:sp>
        <p:nvSpPr>
          <p:cNvPr id="4" name="Content Placeholder 3"/>
          <p:cNvSpPr>
            <a:spLocks noGrp="1"/>
          </p:cNvSpPr>
          <p:nvPr>
            <p:ph sz="half" idx="2"/>
          </p:nvPr>
        </p:nvSpPr>
        <p:spPr>
          <a:xfrm>
            <a:off x="535367"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9" y="2465707"/>
            <a:ext cx="3304282" cy="1208404"/>
          </a:xfrm>
        </p:spPr>
        <p:txBody>
          <a:bodyPr anchor="b"/>
          <a:lstStyle>
            <a:lvl1pPr marL="0" indent="0">
              <a:buNone/>
              <a:defRPr sz="1980" b="1"/>
            </a:lvl1pPr>
            <a:lvl2pPr marL="377210" indent="0">
              <a:buNone/>
              <a:defRPr sz="1650" b="1"/>
            </a:lvl2pPr>
            <a:lvl3pPr marL="754421" indent="0">
              <a:buNone/>
              <a:defRPr sz="1485" b="1"/>
            </a:lvl3pPr>
            <a:lvl4pPr marL="1131631" indent="0">
              <a:buNone/>
              <a:defRPr sz="1320" b="1"/>
            </a:lvl4pPr>
            <a:lvl5pPr marL="1508840" indent="0">
              <a:buNone/>
              <a:defRPr sz="1320" b="1"/>
            </a:lvl5pPr>
            <a:lvl6pPr marL="1886050" indent="0">
              <a:buNone/>
              <a:defRPr sz="1320" b="1"/>
            </a:lvl6pPr>
            <a:lvl7pPr marL="2263261" indent="0">
              <a:buNone/>
              <a:defRPr sz="1320" b="1"/>
            </a:lvl7pPr>
            <a:lvl8pPr marL="2640471" indent="0">
              <a:buNone/>
              <a:defRPr sz="1320" b="1"/>
            </a:lvl8pPr>
            <a:lvl9pPr marL="3017681" indent="0">
              <a:buNone/>
              <a:defRPr sz="1320" b="1"/>
            </a:lvl9pPr>
          </a:lstStyle>
          <a:p>
            <a:pPr lvl="0"/>
            <a:r>
              <a:rPr lang="en-US"/>
              <a:t>Click to edit Master text styles</a:t>
            </a:r>
          </a:p>
        </p:txBody>
      </p:sp>
      <p:sp>
        <p:nvSpPr>
          <p:cNvPr id="6" name="Content Placeholder 5"/>
          <p:cNvSpPr>
            <a:spLocks noGrp="1"/>
          </p:cNvSpPr>
          <p:nvPr>
            <p:ph sz="quarter" idx="4"/>
          </p:nvPr>
        </p:nvSpPr>
        <p:spPr>
          <a:xfrm>
            <a:off x="3934779"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738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0775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20488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640"/>
            </a:lvl1pPr>
          </a:lstStyle>
          <a:p>
            <a:r>
              <a:rPr lang="en-US"/>
              <a:t>Click to edit Master title style</a:t>
            </a:r>
            <a:endParaRPr lang="en-US" dirty="0"/>
          </a:p>
        </p:txBody>
      </p:sp>
      <p:sp>
        <p:nvSpPr>
          <p:cNvPr id="3" name="Content Placeholder 2"/>
          <p:cNvSpPr>
            <a:spLocks noGrp="1"/>
          </p:cNvSpPr>
          <p:nvPr>
            <p:ph idx="1"/>
          </p:nvPr>
        </p:nvSpPr>
        <p:spPr>
          <a:xfrm>
            <a:off x="3304283" y="1448227"/>
            <a:ext cx="3934778" cy="7147983"/>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6" y="3017522"/>
            <a:ext cx="2506801" cy="5590329"/>
          </a:xfrm>
        </p:spPr>
        <p:txBody>
          <a:bodyPr/>
          <a:lstStyle>
            <a:lvl1pPr marL="0" indent="0">
              <a:buNone/>
              <a:defRPr sz="1320"/>
            </a:lvl1pPr>
            <a:lvl2pPr marL="377210" indent="0">
              <a:buNone/>
              <a:defRPr sz="1155"/>
            </a:lvl2pPr>
            <a:lvl3pPr marL="754421" indent="0">
              <a:buNone/>
              <a:defRPr sz="990"/>
            </a:lvl3pPr>
            <a:lvl4pPr marL="1131631" indent="0">
              <a:buNone/>
              <a:defRPr sz="825"/>
            </a:lvl4pPr>
            <a:lvl5pPr marL="1508840" indent="0">
              <a:buNone/>
              <a:defRPr sz="825"/>
            </a:lvl5pPr>
            <a:lvl6pPr marL="1886050" indent="0">
              <a:buNone/>
              <a:defRPr sz="825"/>
            </a:lvl6pPr>
            <a:lvl7pPr marL="2263261" indent="0">
              <a:buNone/>
              <a:defRPr sz="825"/>
            </a:lvl7pPr>
            <a:lvl8pPr marL="2640471" indent="0">
              <a:buNone/>
              <a:defRPr sz="825"/>
            </a:lvl8pPr>
            <a:lvl9pPr marL="3017681" indent="0">
              <a:buNone/>
              <a:defRPr sz="825"/>
            </a:lvl9pPr>
          </a:lstStyle>
          <a:p>
            <a:pPr lvl="0"/>
            <a:r>
              <a:rPr lang="en-US"/>
              <a:t>Click to edit Master text styles</a:t>
            </a:r>
          </a:p>
        </p:txBody>
      </p:sp>
      <p:sp>
        <p:nvSpPr>
          <p:cNvPr id="5" name="Date Placeholder 4"/>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8212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35039F-513D-4E86-9550-AE7AF01F28FF}" type="datetimeFigureOut">
              <a:rPr lang="en-US" smtClean="0"/>
              <a:t>8/18/20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3583284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64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7"/>
            <a:ext cx="3934778" cy="7147983"/>
          </a:xfrm>
        </p:spPr>
        <p:txBody>
          <a:bodyPr anchor="t"/>
          <a:lstStyle>
            <a:lvl1pPr marL="0" indent="0">
              <a:buNone/>
              <a:defRPr sz="2640"/>
            </a:lvl1pPr>
            <a:lvl2pPr marL="377210" indent="0">
              <a:buNone/>
              <a:defRPr sz="2310"/>
            </a:lvl2pPr>
            <a:lvl3pPr marL="754421" indent="0">
              <a:buNone/>
              <a:defRPr sz="1980"/>
            </a:lvl3pPr>
            <a:lvl4pPr marL="1131631" indent="0">
              <a:buNone/>
              <a:defRPr sz="1650"/>
            </a:lvl4pPr>
            <a:lvl5pPr marL="1508840" indent="0">
              <a:buNone/>
              <a:defRPr sz="1650"/>
            </a:lvl5pPr>
            <a:lvl6pPr marL="1886050" indent="0">
              <a:buNone/>
              <a:defRPr sz="1650"/>
            </a:lvl6pPr>
            <a:lvl7pPr marL="2263261" indent="0">
              <a:buNone/>
              <a:defRPr sz="1650"/>
            </a:lvl7pPr>
            <a:lvl8pPr marL="2640471" indent="0">
              <a:buNone/>
              <a:defRPr sz="1650"/>
            </a:lvl8pPr>
            <a:lvl9pPr marL="3017681" indent="0">
              <a:buNone/>
              <a:defRPr sz="1650"/>
            </a:lvl9pPr>
          </a:lstStyle>
          <a:p>
            <a:r>
              <a:rPr lang="en-US"/>
              <a:t>Click icon to add picture</a:t>
            </a:r>
            <a:endParaRPr lang="en-US" dirty="0"/>
          </a:p>
        </p:txBody>
      </p:sp>
      <p:sp>
        <p:nvSpPr>
          <p:cNvPr id="4" name="Text Placeholder 3"/>
          <p:cNvSpPr>
            <a:spLocks noGrp="1"/>
          </p:cNvSpPr>
          <p:nvPr>
            <p:ph type="body" sz="half" idx="2"/>
          </p:nvPr>
        </p:nvSpPr>
        <p:spPr>
          <a:xfrm>
            <a:off x="535366" y="3017522"/>
            <a:ext cx="2506801" cy="5590329"/>
          </a:xfrm>
        </p:spPr>
        <p:txBody>
          <a:bodyPr/>
          <a:lstStyle>
            <a:lvl1pPr marL="0" indent="0">
              <a:buNone/>
              <a:defRPr sz="1320"/>
            </a:lvl1pPr>
            <a:lvl2pPr marL="377210" indent="0">
              <a:buNone/>
              <a:defRPr sz="1155"/>
            </a:lvl2pPr>
            <a:lvl3pPr marL="754421" indent="0">
              <a:buNone/>
              <a:defRPr sz="990"/>
            </a:lvl3pPr>
            <a:lvl4pPr marL="1131631" indent="0">
              <a:buNone/>
              <a:defRPr sz="825"/>
            </a:lvl4pPr>
            <a:lvl5pPr marL="1508840" indent="0">
              <a:buNone/>
              <a:defRPr sz="825"/>
            </a:lvl5pPr>
            <a:lvl6pPr marL="1886050" indent="0">
              <a:buNone/>
              <a:defRPr sz="825"/>
            </a:lvl6pPr>
            <a:lvl7pPr marL="2263261" indent="0">
              <a:buNone/>
              <a:defRPr sz="825"/>
            </a:lvl7pPr>
            <a:lvl8pPr marL="2640471" indent="0">
              <a:buNone/>
              <a:defRPr sz="825"/>
            </a:lvl8pPr>
            <a:lvl9pPr marL="3017681" indent="0">
              <a:buNone/>
              <a:defRPr sz="825"/>
            </a:lvl9pPr>
          </a:lstStyle>
          <a:p>
            <a:pPr lvl="0"/>
            <a:r>
              <a:rPr lang="en-US"/>
              <a:t>Click to edit Master text styles</a:t>
            </a:r>
          </a:p>
        </p:txBody>
      </p:sp>
      <p:sp>
        <p:nvSpPr>
          <p:cNvPr id="5" name="Date Placeholder 4"/>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6467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5353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5" y="535518"/>
            <a:ext cx="1675923"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8"/>
            <a:ext cx="4930617"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AB2FE-C7E1-4E76-8D1A-3FC074975C70}" type="datetimeFigureOut">
              <a:rPr lang="en-US" smtClean="0">
                <a:solidFill>
                  <a:prstClr val="black">
                    <a:tint val="75000"/>
                  </a:prstClr>
                </a:solidFill>
              </a:rPr>
              <a:pPr/>
              <a:t>8/18/20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146DFB-9F20-41FA-A88B-6E819E7F80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884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35039F-513D-4E86-9550-AE7AF01F28FF}" type="datetimeFigureOut">
              <a:rPr lang="en-US" smtClean="0"/>
              <a:t>8/18/20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183790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35039F-513D-4E86-9550-AE7AF01F28FF}" type="datetimeFigureOut">
              <a:rPr lang="en-US" smtClean="0"/>
              <a:t>8/18/20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29323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35039F-513D-4E86-9550-AE7AF01F28FF}" type="datetimeFigureOut">
              <a:rPr lang="en-US" smtClean="0"/>
              <a:t>8/18/20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77206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35039F-513D-4E86-9550-AE7AF01F28FF}" type="datetimeFigureOut">
              <a:rPr lang="en-US" smtClean="0"/>
              <a:t>8/18/20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1376786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039F-513D-4E86-9550-AE7AF01F28FF}" type="datetimeFigureOut">
              <a:rPr lang="en-US" smtClean="0"/>
              <a:t>8/18/20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20467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935039F-513D-4E86-9550-AE7AF01F28FF}" type="datetimeFigureOut">
              <a:rPr lang="en-US" smtClean="0"/>
              <a:t>8/18/20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4237428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935039F-513D-4E86-9550-AE7AF01F28FF}" type="datetimeFigureOut">
              <a:rPr lang="en-US" smtClean="0"/>
              <a:t>8/18/20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3B902-0D5C-4C70-B52D-547570310594}" type="slidenum">
              <a:rPr lang="en-US" smtClean="0"/>
              <a:t>‹#›</a:t>
            </a:fld>
            <a:endParaRPr lang="en-US"/>
          </a:p>
        </p:txBody>
      </p:sp>
    </p:spTree>
    <p:extLst>
      <p:ext uri="{BB962C8B-B14F-4D97-AF65-F5344CB8AC3E}">
        <p14:creationId xmlns:p14="http://schemas.microsoft.com/office/powerpoint/2010/main" val="24019239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935039F-513D-4E86-9550-AE7AF01F28FF}" type="datetimeFigureOut">
              <a:rPr lang="en-US" smtClean="0"/>
              <a:t>8/18/20</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043B902-0D5C-4C70-B52D-547570310594}" type="slidenum">
              <a:rPr lang="en-US" smtClean="0"/>
              <a:t>‹#›</a:t>
            </a:fld>
            <a:endParaRPr lang="en-US"/>
          </a:p>
        </p:txBody>
      </p:sp>
    </p:spTree>
    <p:extLst>
      <p:ext uri="{BB962C8B-B14F-4D97-AF65-F5344CB8AC3E}">
        <p14:creationId xmlns:p14="http://schemas.microsoft.com/office/powerpoint/2010/main" val="2308245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4" y="535520"/>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4"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50"/>
            <a:ext cx="1748790" cy="535517"/>
          </a:xfrm>
          <a:prstGeom prst="rect">
            <a:avLst/>
          </a:prstGeom>
        </p:spPr>
        <p:txBody>
          <a:bodyPr vert="horz" lIns="91440" tIns="45720" rIns="91440" bIns="45720" rtlCol="0" anchor="ctr"/>
          <a:lstStyle>
            <a:lvl1pPr algn="l">
              <a:defRPr sz="990">
                <a:solidFill>
                  <a:schemeClr val="tx1">
                    <a:tint val="75000"/>
                  </a:schemeClr>
                </a:solidFill>
              </a:defRPr>
            </a:lvl1pPr>
          </a:lstStyle>
          <a:p>
            <a:pPr defTabSz="1005840"/>
            <a:fld id="{823AB2FE-C7E1-4E76-8D1A-3FC074975C70}" type="datetimeFigureOut">
              <a:rPr lang="en-US" smtClean="0">
                <a:solidFill>
                  <a:prstClr val="black">
                    <a:tint val="75000"/>
                  </a:prstClr>
                </a:solidFill>
              </a:rPr>
              <a:pPr defTabSz="1005840"/>
              <a:t>8/18/20</a:t>
            </a:fld>
            <a:endParaRPr lang="en-US">
              <a:solidFill>
                <a:prstClr val="black">
                  <a:tint val="75000"/>
                </a:prstClr>
              </a:solidFill>
            </a:endParaRPr>
          </a:p>
        </p:txBody>
      </p:sp>
      <p:sp>
        <p:nvSpPr>
          <p:cNvPr id="5" name="Footer Placeholder 4"/>
          <p:cNvSpPr>
            <a:spLocks noGrp="1"/>
          </p:cNvSpPr>
          <p:nvPr>
            <p:ph type="ftr" sz="quarter" idx="3"/>
          </p:nvPr>
        </p:nvSpPr>
        <p:spPr>
          <a:xfrm>
            <a:off x="2574609" y="9322650"/>
            <a:ext cx="2623185" cy="535517"/>
          </a:xfrm>
          <a:prstGeom prst="rect">
            <a:avLst/>
          </a:prstGeom>
        </p:spPr>
        <p:txBody>
          <a:bodyPr vert="horz" lIns="91440" tIns="45720" rIns="91440" bIns="45720" rtlCol="0" anchor="ctr"/>
          <a:lstStyle>
            <a:lvl1pPr algn="ctr">
              <a:defRPr sz="990">
                <a:solidFill>
                  <a:schemeClr val="tx1">
                    <a:tint val="75000"/>
                  </a:schemeClr>
                </a:solidFill>
              </a:defRPr>
            </a:lvl1pPr>
          </a:lstStyle>
          <a:p>
            <a:pPr defTabSz="1005840"/>
            <a:endParaRPr lang="en-US">
              <a:solidFill>
                <a:prstClr val="black">
                  <a:tint val="75000"/>
                </a:prstClr>
              </a:solidFill>
            </a:endParaRPr>
          </a:p>
        </p:txBody>
      </p:sp>
      <p:sp>
        <p:nvSpPr>
          <p:cNvPr id="6" name="Slide Number Placeholder 5"/>
          <p:cNvSpPr>
            <a:spLocks noGrp="1"/>
          </p:cNvSpPr>
          <p:nvPr>
            <p:ph type="sldNum" sz="quarter" idx="4"/>
          </p:nvPr>
        </p:nvSpPr>
        <p:spPr>
          <a:xfrm>
            <a:off x="5489258" y="9322650"/>
            <a:ext cx="1748790" cy="535517"/>
          </a:xfrm>
          <a:prstGeom prst="rect">
            <a:avLst/>
          </a:prstGeom>
        </p:spPr>
        <p:txBody>
          <a:bodyPr vert="horz" lIns="91440" tIns="45720" rIns="91440" bIns="45720" rtlCol="0" anchor="ctr"/>
          <a:lstStyle>
            <a:lvl1pPr algn="r">
              <a:defRPr sz="990">
                <a:solidFill>
                  <a:schemeClr val="tx1">
                    <a:tint val="75000"/>
                  </a:schemeClr>
                </a:solidFill>
              </a:defRPr>
            </a:lvl1pPr>
          </a:lstStyle>
          <a:p>
            <a:pPr defTabSz="1005840"/>
            <a:fld id="{54146DFB-9F20-41FA-A88B-6E819E7F80FB}" type="slidenum">
              <a:rPr lang="en-US" smtClean="0">
                <a:solidFill>
                  <a:prstClr val="black">
                    <a:tint val="75000"/>
                  </a:prstClr>
                </a:solidFill>
              </a:rPr>
              <a:pPr defTabSz="1005840"/>
              <a:t>‹#›</a:t>
            </a:fld>
            <a:endParaRPr lang="en-US">
              <a:solidFill>
                <a:prstClr val="black">
                  <a:tint val="75000"/>
                </a:prstClr>
              </a:solidFill>
            </a:endParaRPr>
          </a:p>
        </p:txBody>
      </p:sp>
    </p:spTree>
    <p:extLst>
      <p:ext uri="{BB962C8B-B14F-4D97-AF65-F5344CB8AC3E}">
        <p14:creationId xmlns:p14="http://schemas.microsoft.com/office/powerpoint/2010/main" val="4160717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4421"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605" indent="-188605" algn="l" defTabSz="754421"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815" indent="-188605" algn="l" defTabSz="754421"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3026" indent="-188605" algn="l" defTabSz="754421"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235"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445"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656"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866"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9076"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286" indent="-188605" algn="l" defTabSz="754421"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421" rtl="0" eaLnBrk="1" latinLnBrk="0" hangingPunct="1">
        <a:defRPr sz="1485" kern="1200">
          <a:solidFill>
            <a:schemeClr val="tx1"/>
          </a:solidFill>
          <a:latin typeface="+mn-lt"/>
          <a:ea typeface="+mn-ea"/>
          <a:cs typeface="+mn-cs"/>
        </a:defRPr>
      </a:lvl1pPr>
      <a:lvl2pPr marL="377210" algn="l" defTabSz="754421" rtl="0" eaLnBrk="1" latinLnBrk="0" hangingPunct="1">
        <a:defRPr sz="1485" kern="1200">
          <a:solidFill>
            <a:schemeClr val="tx1"/>
          </a:solidFill>
          <a:latin typeface="+mn-lt"/>
          <a:ea typeface="+mn-ea"/>
          <a:cs typeface="+mn-cs"/>
        </a:defRPr>
      </a:lvl2pPr>
      <a:lvl3pPr marL="754421" algn="l" defTabSz="754421" rtl="0" eaLnBrk="1" latinLnBrk="0" hangingPunct="1">
        <a:defRPr sz="1485" kern="1200">
          <a:solidFill>
            <a:schemeClr val="tx1"/>
          </a:solidFill>
          <a:latin typeface="+mn-lt"/>
          <a:ea typeface="+mn-ea"/>
          <a:cs typeface="+mn-cs"/>
        </a:defRPr>
      </a:lvl3pPr>
      <a:lvl4pPr marL="1131631" algn="l" defTabSz="754421" rtl="0" eaLnBrk="1" latinLnBrk="0" hangingPunct="1">
        <a:defRPr sz="1485" kern="1200">
          <a:solidFill>
            <a:schemeClr val="tx1"/>
          </a:solidFill>
          <a:latin typeface="+mn-lt"/>
          <a:ea typeface="+mn-ea"/>
          <a:cs typeface="+mn-cs"/>
        </a:defRPr>
      </a:lvl4pPr>
      <a:lvl5pPr marL="1508840" algn="l" defTabSz="754421" rtl="0" eaLnBrk="1" latinLnBrk="0" hangingPunct="1">
        <a:defRPr sz="1485" kern="1200">
          <a:solidFill>
            <a:schemeClr val="tx1"/>
          </a:solidFill>
          <a:latin typeface="+mn-lt"/>
          <a:ea typeface="+mn-ea"/>
          <a:cs typeface="+mn-cs"/>
        </a:defRPr>
      </a:lvl5pPr>
      <a:lvl6pPr marL="1886050" algn="l" defTabSz="754421" rtl="0" eaLnBrk="1" latinLnBrk="0" hangingPunct="1">
        <a:defRPr sz="1485" kern="1200">
          <a:solidFill>
            <a:schemeClr val="tx1"/>
          </a:solidFill>
          <a:latin typeface="+mn-lt"/>
          <a:ea typeface="+mn-ea"/>
          <a:cs typeface="+mn-cs"/>
        </a:defRPr>
      </a:lvl6pPr>
      <a:lvl7pPr marL="2263261" algn="l" defTabSz="754421" rtl="0" eaLnBrk="1" latinLnBrk="0" hangingPunct="1">
        <a:defRPr sz="1485" kern="1200">
          <a:solidFill>
            <a:schemeClr val="tx1"/>
          </a:solidFill>
          <a:latin typeface="+mn-lt"/>
          <a:ea typeface="+mn-ea"/>
          <a:cs typeface="+mn-cs"/>
        </a:defRPr>
      </a:lvl7pPr>
      <a:lvl8pPr marL="2640471" algn="l" defTabSz="754421" rtl="0" eaLnBrk="1" latinLnBrk="0" hangingPunct="1">
        <a:defRPr sz="1485" kern="1200">
          <a:solidFill>
            <a:schemeClr val="tx1"/>
          </a:solidFill>
          <a:latin typeface="+mn-lt"/>
          <a:ea typeface="+mn-ea"/>
          <a:cs typeface="+mn-cs"/>
        </a:defRPr>
      </a:lvl8pPr>
      <a:lvl9pPr marL="3017681" algn="l" defTabSz="754421"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68C37DB6-52B1-4AAC-9410-BD0D093B5E67}"/>
              </a:ext>
            </a:extLst>
          </p:cNvPr>
          <p:cNvSpPr/>
          <p:nvPr/>
        </p:nvSpPr>
        <p:spPr>
          <a:xfrm>
            <a:off x="723901" y="88353"/>
            <a:ext cx="6959600" cy="923330"/>
          </a:xfrm>
          <a:prstGeom prst="rect">
            <a:avLst/>
          </a:prstGeom>
        </p:spPr>
        <p:txBody>
          <a:bodyPr wrap="square">
            <a:spAutoFit/>
          </a:bodyPr>
          <a:lstStyle/>
          <a:p>
            <a:r>
              <a:rPr lang="en-US" sz="5400" dirty="0" smtClean="0">
                <a:solidFill>
                  <a:prstClr val="black"/>
                </a:solidFill>
                <a:latin typeface="Century Gothic" panose="020B0502020202020204" pitchFamily="34" charset="0"/>
                <a:ea typeface="Sweet Pea" pitchFamily="2" charset="-128"/>
                <a:cs typeface="Sweet Pea" pitchFamily="2" charset="-128"/>
              </a:rPr>
              <a:t>7</a:t>
            </a:r>
            <a:r>
              <a:rPr lang="en-US" sz="5400" baseline="30000" dirty="0" smtClean="0">
                <a:solidFill>
                  <a:prstClr val="black"/>
                </a:solidFill>
                <a:latin typeface="Century Gothic" panose="020B0502020202020204" pitchFamily="34" charset="0"/>
                <a:ea typeface="Sweet Pea" pitchFamily="2" charset="-128"/>
                <a:cs typeface="Sweet Pea" pitchFamily="2" charset="-128"/>
              </a:rPr>
              <a:t>th</a:t>
            </a:r>
            <a:r>
              <a:rPr lang="en-US" sz="5400" dirty="0" smtClean="0">
                <a:solidFill>
                  <a:prstClr val="black"/>
                </a:solidFill>
                <a:latin typeface="Century Gothic" panose="020B0502020202020204" pitchFamily="34" charset="0"/>
                <a:ea typeface="Sweet Pea" pitchFamily="2" charset="-128"/>
                <a:cs typeface="Sweet Pea" pitchFamily="2" charset="-128"/>
              </a:rPr>
              <a:t> Grade ENGLISH</a:t>
            </a:r>
            <a:endParaRPr lang="en-US" sz="5400" dirty="0">
              <a:solidFill>
                <a:prstClr val="black"/>
              </a:solidFill>
              <a:latin typeface="Century Gothic" panose="020B0502020202020204" pitchFamily="34" charset="0"/>
              <a:ea typeface="Sweet Pea" pitchFamily="2" charset="-128"/>
              <a:cs typeface="Sweet Pea" pitchFamily="2" charset="-128"/>
            </a:endParaRPr>
          </a:p>
        </p:txBody>
      </p:sp>
      <p:sp>
        <p:nvSpPr>
          <p:cNvPr id="15" name="TextBox 14">
            <a:extLst>
              <a:ext uri="{FF2B5EF4-FFF2-40B4-BE49-F238E27FC236}">
                <a16:creationId xmlns="" xmlns:a16="http://schemas.microsoft.com/office/drawing/2014/main" id="{F436BFDF-859A-4EB6-AE8E-5D1FA0620820}"/>
              </a:ext>
            </a:extLst>
          </p:cNvPr>
          <p:cNvSpPr txBox="1"/>
          <p:nvPr/>
        </p:nvSpPr>
        <p:spPr>
          <a:xfrm>
            <a:off x="500541" y="1040181"/>
            <a:ext cx="6771317" cy="400110"/>
          </a:xfrm>
          <a:prstGeom prst="rect">
            <a:avLst/>
          </a:prstGeom>
          <a:noFill/>
        </p:spPr>
        <p:txBody>
          <a:bodyPr wrap="square" rtlCol="0">
            <a:spAutoFit/>
          </a:bodyPr>
          <a:lstStyle/>
          <a:p>
            <a:pPr algn="ctr"/>
            <a:r>
              <a:rPr lang="en-US" sz="2000" dirty="0">
                <a:solidFill>
                  <a:prstClr val="black"/>
                </a:solidFill>
                <a:latin typeface="Century Gothic" panose="020B0502020202020204" pitchFamily="34" charset="0"/>
                <a:ea typeface="PBCoffeeBeforeTalkie" panose="02000603000000000000" pitchFamily="2" charset="0"/>
              </a:rPr>
              <a:t>COURSE SYLLABUS | </a:t>
            </a:r>
            <a:r>
              <a:rPr lang="en-US" sz="2000" dirty="0" smtClean="0">
                <a:solidFill>
                  <a:prstClr val="black"/>
                </a:solidFill>
                <a:latin typeface="Century Gothic" panose="020B0502020202020204" pitchFamily="34" charset="0"/>
                <a:ea typeface="PBCoffeeBeforeTalkie" panose="02000603000000000000" pitchFamily="2" charset="0"/>
              </a:rPr>
              <a:t>2020-2021 </a:t>
            </a:r>
            <a:endParaRPr lang="en-US" sz="2000" dirty="0">
              <a:solidFill>
                <a:prstClr val="black"/>
              </a:solidFill>
              <a:latin typeface="Century Gothic" panose="020B0502020202020204" pitchFamily="34" charset="0"/>
              <a:ea typeface="PBCoffeeBeforeTalkie" panose="02000603000000000000" pitchFamily="2" charset="0"/>
            </a:endParaRPr>
          </a:p>
        </p:txBody>
      </p:sp>
      <p:sp>
        <p:nvSpPr>
          <p:cNvPr id="16" name="TextBox 15">
            <a:extLst>
              <a:ext uri="{FF2B5EF4-FFF2-40B4-BE49-F238E27FC236}">
                <a16:creationId xmlns="" xmlns:a16="http://schemas.microsoft.com/office/drawing/2014/main" id="{B204D3E6-AB11-4ED5-A9E6-0B8370C8E7C6}"/>
              </a:ext>
            </a:extLst>
          </p:cNvPr>
          <p:cNvSpPr txBox="1"/>
          <p:nvPr/>
        </p:nvSpPr>
        <p:spPr>
          <a:xfrm>
            <a:off x="304800" y="1684428"/>
            <a:ext cx="2009092" cy="3462486"/>
          </a:xfrm>
          <a:prstGeom prst="rect">
            <a:avLst/>
          </a:prstGeom>
          <a:noFill/>
        </p:spPr>
        <p:txBody>
          <a:bodyPr wrap="square" rtlCol="0">
            <a:spAutoFit/>
          </a:bodyPr>
          <a:lstStyle/>
          <a:p>
            <a:r>
              <a:rPr lang="en-US" sz="1400" b="1" dirty="0">
                <a:solidFill>
                  <a:prstClr val="black"/>
                </a:solidFill>
                <a:latin typeface="Century Gothic" panose="020B0502020202020204" pitchFamily="34" charset="0"/>
              </a:rPr>
              <a:t>COURSE AND CONTACT</a:t>
            </a:r>
          </a:p>
          <a:p>
            <a:r>
              <a:rPr lang="en-US" sz="1400" b="1" dirty="0">
                <a:solidFill>
                  <a:prstClr val="black"/>
                </a:solidFill>
                <a:latin typeface="Century Gothic" panose="020B0502020202020204" pitchFamily="34" charset="0"/>
              </a:rPr>
              <a:t>INFORMATION</a:t>
            </a:r>
          </a:p>
          <a:p>
            <a:endParaRPr lang="en-US" sz="1100" b="1" dirty="0">
              <a:solidFill>
                <a:prstClr val="black"/>
              </a:solidFill>
              <a:latin typeface="Century Gothic" panose="020B0502020202020204" pitchFamily="34" charset="0"/>
            </a:endParaRPr>
          </a:p>
          <a:p>
            <a:r>
              <a:rPr lang="en-US" sz="1100" b="1" dirty="0" smtClean="0">
                <a:solidFill>
                  <a:prstClr val="black"/>
                </a:solidFill>
                <a:latin typeface="Century Gothic" panose="020B0502020202020204" pitchFamily="34" charset="0"/>
              </a:rPr>
              <a:t>Schedule:</a:t>
            </a:r>
            <a:endParaRPr lang="en-US" sz="1100" b="1" dirty="0">
              <a:solidFill>
                <a:prstClr val="black"/>
              </a:solidFill>
              <a:latin typeface="Century Gothic" panose="020B0502020202020204" pitchFamily="34" charset="0"/>
            </a:endParaRPr>
          </a:p>
          <a:p>
            <a:r>
              <a:rPr lang="en-US" sz="1200" dirty="0" smtClean="0">
                <a:solidFill>
                  <a:prstClr val="black"/>
                </a:solidFill>
                <a:latin typeface="Century Gothic" panose="020B0502020202020204" pitchFamily="34" charset="0"/>
              </a:rPr>
              <a:t>1</a:t>
            </a:r>
            <a:r>
              <a:rPr lang="en-US" sz="1200" baseline="30000" dirty="0" smtClean="0">
                <a:solidFill>
                  <a:prstClr val="black"/>
                </a:solidFill>
                <a:latin typeface="Century Gothic" panose="020B0502020202020204" pitchFamily="34" charset="0"/>
              </a:rPr>
              <a:t>st</a:t>
            </a:r>
            <a:r>
              <a:rPr lang="en-US" sz="1200" dirty="0" smtClean="0">
                <a:solidFill>
                  <a:prstClr val="black"/>
                </a:solidFill>
                <a:latin typeface="Century Gothic" panose="020B0502020202020204" pitchFamily="34" charset="0"/>
              </a:rPr>
              <a:t>- 7</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ELA</a:t>
            </a:r>
          </a:p>
          <a:p>
            <a:r>
              <a:rPr lang="en-US" sz="1200" dirty="0" smtClean="0">
                <a:solidFill>
                  <a:prstClr val="black"/>
                </a:solidFill>
                <a:latin typeface="Century Gothic" panose="020B0502020202020204" pitchFamily="34" charset="0"/>
              </a:rPr>
              <a:t>2</a:t>
            </a:r>
            <a:r>
              <a:rPr lang="en-US" sz="1200" baseline="30000" dirty="0" smtClean="0">
                <a:solidFill>
                  <a:prstClr val="black"/>
                </a:solidFill>
                <a:latin typeface="Century Gothic" panose="020B0502020202020204" pitchFamily="34" charset="0"/>
              </a:rPr>
              <a:t>nd</a:t>
            </a:r>
            <a:r>
              <a:rPr lang="en-US" sz="1200" dirty="0" smtClean="0">
                <a:solidFill>
                  <a:prstClr val="black"/>
                </a:solidFill>
                <a:latin typeface="Century Gothic" panose="020B0502020202020204" pitchFamily="34" charset="0"/>
              </a:rPr>
              <a:t>- 7</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AS ELA</a:t>
            </a:r>
          </a:p>
          <a:p>
            <a:r>
              <a:rPr lang="en-US" sz="1200" dirty="0" smtClean="0">
                <a:solidFill>
                  <a:prstClr val="black"/>
                </a:solidFill>
                <a:latin typeface="Century Gothic" panose="020B0502020202020204" pitchFamily="34" charset="0"/>
              </a:rPr>
              <a:t>3</a:t>
            </a:r>
            <a:r>
              <a:rPr lang="en-US" sz="1200" baseline="30000" dirty="0" smtClean="0">
                <a:solidFill>
                  <a:prstClr val="black"/>
                </a:solidFill>
                <a:latin typeface="Century Gothic" panose="020B0502020202020204" pitchFamily="34" charset="0"/>
              </a:rPr>
              <a:t>rd</a:t>
            </a:r>
            <a:r>
              <a:rPr lang="en-US" sz="1200" dirty="0" smtClean="0">
                <a:solidFill>
                  <a:prstClr val="black"/>
                </a:solidFill>
                <a:latin typeface="Century Gothic" panose="020B0502020202020204" pitchFamily="34" charset="0"/>
              </a:rPr>
              <a:t>- Creative Expressions</a:t>
            </a:r>
          </a:p>
          <a:p>
            <a:r>
              <a:rPr lang="en-US" sz="1200" dirty="0" smtClean="0">
                <a:solidFill>
                  <a:prstClr val="black"/>
                </a:solidFill>
                <a:latin typeface="Century Gothic" panose="020B0502020202020204" pitchFamily="34" charset="0"/>
              </a:rPr>
              <a:t>4</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Planning</a:t>
            </a:r>
          </a:p>
          <a:p>
            <a:r>
              <a:rPr lang="en-US" sz="1200" dirty="0" smtClean="0">
                <a:solidFill>
                  <a:prstClr val="black"/>
                </a:solidFill>
                <a:latin typeface="Century Gothic" panose="020B0502020202020204" pitchFamily="34" charset="0"/>
              </a:rPr>
              <a:t>5</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Publications</a:t>
            </a:r>
          </a:p>
          <a:p>
            <a:r>
              <a:rPr lang="en-US" sz="1200" dirty="0" smtClean="0">
                <a:solidFill>
                  <a:prstClr val="black"/>
                </a:solidFill>
                <a:latin typeface="Century Gothic" panose="020B0502020202020204" pitchFamily="34" charset="0"/>
              </a:rPr>
              <a:t>6</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- 7</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AS ELA</a:t>
            </a:r>
          </a:p>
          <a:p>
            <a:r>
              <a:rPr lang="en-US" sz="1200" dirty="0" smtClean="0">
                <a:solidFill>
                  <a:prstClr val="black"/>
                </a:solidFill>
                <a:latin typeface="Century Gothic" panose="020B0502020202020204" pitchFamily="34" charset="0"/>
              </a:rPr>
              <a:t>7</a:t>
            </a:r>
            <a:r>
              <a:rPr lang="en-US" sz="1200" baseline="30000" dirty="0" smtClean="0">
                <a:solidFill>
                  <a:prstClr val="black"/>
                </a:solidFill>
                <a:latin typeface="Century Gothic" panose="020B0502020202020204" pitchFamily="34" charset="0"/>
              </a:rPr>
              <a:t>th</a:t>
            </a:r>
            <a:r>
              <a:rPr lang="en-US" sz="1200" dirty="0" smtClean="0">
                <a:solidFill>
                  <a:prstClr val="black"/>
                </a:solidFill>
                <a:latin typeface="Century Gothic" panose="020B0502020202020204" pitchFamily="34" charset="0"/>
              </a:rPr>
              <a:t>- 7th ELA</a:t>
            </a:r>
            <a:endParaRPr lang="en-US" sz="1200" dirty="0">
              <a:solidFill>
                <a:prstClr val="black"/>
              </a:solidFill>
              <a:latin typeface="Century Gothic" panose="020B0502020202020204" pitchFamily="34" charset="0"/>
            </a:endParaRPr>
          </a:p>
          <a:p>
            <a:endParaRPr lang="en-US" sz="1100" dirty="0">
              <a:solidFill>
                <a:prstClr val="black"/>
              </a:solidFill>
              <a:latin typeface="Century Gothic" panose="020B0502020202020204" pitchFamily="34" charset="0"/>
            </a:endParaRPr>
          </a:p>
          <a:p>
            <a:r>
              <a:rPr lang="en-US" sz="1100" b="1" dirty="0">
                <a:solidFill>
                  <a:prstClr val="black"/>
                </a:solidFill>
                <a:latin typeface="Century Gothic" panose="020B0502020202020204" pitchFamily="34" charset="0"/>
              </a:rPr>
              <a:t>Instructor</a:t>
            </a:r>
            <a:r>
              <a:rPr lang="en-US" sz="1100" dirty="0">
                <a:solidFill>
                  <a:prstClr val="black"/>
                </a:solidFill>
                <a:latin typeface="Century Gothic" panose="020B0502020202020204" pitchFamily="34" charset="0"/>
              </a:rPr>
              <a:t>:</a:t>
            </a:r>
          </a:p>
          <a:p>
            <a:r>
              <a:rPr lang="en-US" sz="1200" dirty="0" smtClean="0">
                <a:solidFill>
                  <a:prstClr val="black"/>
                </a:solidFill>
                <a:latin typeface="Century Gothic" panose="020B0502020202020204" pitchFamily="34" charset="0"/>
              </a:rPr>
              <a:t>Turner Till</a:t>
            </a:r>
            <a:endParaRPr lang="en-US" sz="1200" dirty="0">
              <a:solidFill>
                <a:prstClr val="black"/>
              </a:solidFill>
              <a:latin typeface="Century Gothic" panose="020B0502020202020204" pitchFamily="34" charset="0"/>
            </a:endParaRPr>
          </a:p>
          <a:p>
            <a:r>
              <a:rPr lang="en-US" sz="1200" dirty="0" smtClean="0">
                <a:solidFill>
                  <a:prstClr val="black"/>
                </a:solidFill>
                <a:latin typeface="Century Gothic" panose="020B0502020202020204" pitchFamily="34" charset="0"/>
              </a:rPr>
              <a:t>TRTILL@TCSS.NET</a:t>
            </a:r>
            <a:endParaRPr lang="en-US" sz="1200" dirty="0">
              <a:solidFill>
                <a:prstClr val="black"/>
              </a:solidFill>
              <a:latin typeface="Century Gothic" panose="020B0502020202020204" pitchFamily="34" charset="0"/>
            </a:endParaRPr>
          </a:p>
          <a:p>
            <a:endParaRPr lang="en-US" sz="1100" dirty="0">
              <a:solidFill>
                <a:prstClr val="black"/>
              </a:solidFill>
              <a:latin typeface="Century Gothic" panose="020B0502020202020204" pitchFamily="34" charset="0"/>
            </a:endParaRPr>
          </a:p>
          <a:p>
            <a:endParaRPr lang="en-US" sz="1600" dirty="0">
              <a:solidFill>
                <a:prstClr val="black"/>
              </a:solidFill>
              <a:latin typeface="Century Gothic" panose="020B0502020202020204" pitchFamily="34" charset="0"/>
            </a:endParaRPr>
          </a:p>
        </p:txBody>
      </p:sp>
      <p:sp>
        <p:nvSpPr>
          <p:cNvPr id="17" name="Rectangle 16">
            <a:extLst>
              <a:ext uri="{FF2B5EF4-FFF2-40B4-BE49-F238E27FC236}">
                <a16:creationId xmlns="" xmlns:a16="http://schemas.microsoft.com/office/drawing/2014/main" id="{40807453-994E-4A80-BA9D-AAB3D18435C9}"/>
              </a:ext>
            </a:extLst>
          </p:cNvPr>
          <p:cNvSpPr/>
          <p:nvPr/>
        </p:nvSpPr>
        <p:spPr>
          <a:xfrm>
            <a:off x="3886200" y="1721387"/>
            <a:ext cx="3420297" cy="1277273"/>
          </a:xfrm>
          <a:prstGeom prst="rect">
            <a:avLst/>
          </a:prstGeom>
        </p:spPr>
        <p:txBody>
          <a:bodyPr wrap="square">
            <a:spAutoFit/>
          </a:bodyPr>
          <a:lstStyle/>
          <a:p>
            <a:pPr algn="r"/>
            <a:r>
              <a:rPr lang="en-US" sz="1400" b="1" dirty="0">
                <a:solidFill>
                  <a:prstClr val="black"/>
                </a:solidFill>
                <a:latin typeface="Century Gothic" panose="020B0502020202020204" pitchFamily="34" charset="0"/>
              </a:rPr>
              <a:t>WHAT WE’LL READ</a:t>
            </a:r>
          </a:p>
          <a:p>
            <a:pPr algn="r"/>
            <a:endParaRPr lang="en-US" sz="800" dirty="0">
              <a:solidFill>
                <a:prstClr val="black"/>
              </a:solidFill>
              <a:latin typeface="Century Gothic" panose="020B0502020202020204" pitchFamily="34" charset="0"/>
            </a:endParaRPr>
          </a:p>
          <a:p>
            <a:pPr algn="r"/>
            <a:r>
              <a:rPr lang="en-US" sz="1100" dirty="0">
                <a:solidFill>
                  <a:prstClr val="black"/>
                </a:solidFill>
                <a:latin typeface="Century Gothic" panose="020B0502020202020204" pitchFamily="34" charset="0"/>
              </a:rPr>
              <a:t>We will be reading and analyzing </a:t>
            </a:r>
            <a:endParaRPr lang="en-US" sz="1100" i="1" dirty="0">
              <a:solidFill>
                <a:prstClr val="black"/>
              </a:solidFill>
              <a:latin typeface="Century Gothic" panose="020B0502020202020204" pitchFamily="34" charset="0"/>
            </a:endParaRPr>
          </a:p>
          <a:p>
            <a:pPr algn="r"/>
            <a:r>
              <a:rPr lang="en-US" sz="1100" i="1" dirty="0" smtClean="0">
                <a:solidFill>
                  <a:prstClr val="black"/>
                </a:solidFill>
                <a:latin typeface="Century Gothic" panose="020B0502020202020204" pitchFamily="34" charset="0"/>
              </a:rPr>
              <a:t>A Long Walk to Water By: Linda Sue Park </a:t>
            </a:r>
          </a:p>
          <a:p>
            <a:pPr algn="r"/>
            <a:r>
              <a:rPr lang="en-US" sz="1100" i="1" dirty="0" smtClean="0">
                <a:solidFill>
                  <a:prstClr val="black"/>
                </a:solidFill>
                <a:latin typeface="Century Gothic" panose="020B0502020202020204" pitchFamily="34" charset="0"/>
              </a:rPr>
              <a:t>Refugee By: Alan Gratz</a:t>
            </a:r>
          </a:p>
          <a:p>
            <a:pPr algn="r"/>
            <a:r>
              <a:rPr lang="en-US" sz="1100" i="1" dirty="0" smtClean="0">
                <a:solidFill>
                  <a:prstClr val="black"/>
                </a:solidFill>
                <a:latin typeface="Century Gothic" panose="020B0502020202020204" pitchFamily="34" charset="0"/>
              </a:rPr>
              <a:t>Uprising By: Margaret Peterson </a:t>
            </a:r>
            <a:r>
              <a:rPr lang="en-US" sz="1100" i="1" dirty="0" err="1" smtClean="0">
                <a:solidFill>
                  <a:prstClr val="black"/>
                </a:solidFill>
                <a:latin typeface="Century Gothic" panose="020B0502020202020204" pitchFamily="34" charset="0"/>
              </a:rPr>
              <a:t>Haddix</a:t>
            </a:r>
            <a:r>
              <a:rPr lang="en-US" sz="1100" i="1" dirty="0" smtClean="0">
                <a:solidFill>
                  <a:prstClr val="black"/>
                </a:solidFill>
                <a:latin typeface="Century Gothic" panose="020B0502020202020204" pitchFamily="34" charset="0"/>
              </a:rPr>
              <a:t> </a:t>
            </a:r>
          </a:p>
          <a:p>
            <a:pPr algn="r"/>
            <a:r>
              <a:rPr lang="en-US" sz="1100" dirty="0" smtClean="0">
                <a:solidFill>
                  <a:prstClr val="black"/>
                </a:solidFill>
                <a:latin typeface="Century Gothic" panose="020B0502020202020204" pitchFamily="34" charset="0"/>
              </a:rPr>
              <a:t>as </a:t>
            </a:r>
            <a:r>
              <a:rPr lang="en-US" sz="1100" dirty="0">
                <a:solidFill>
                  <a:prstClr val="black"/>
                </a:solidFill>
                <a:latin typeface="Century Gothic" panose="020B0502020202020204" pitchFamily="34" charset="0"/>
              </a:rPr>
              <a:t>well as a collection of short </a:t>
            </a:r>
            <a:r>
              <a:rPr lang="en-US" sz="1100" dirty="0" smtClean="0">
                <a:solidFill>
                  <a:prstClr val="black"/>
                </a:solidFill>
                <a:latin typeface="Century Gothic" panose="020B0502020202020204" pitchFamily="34" charset="0"/>
              </a:rPr>
              <a:t>stories.</a:t>
            </a:r>
            <a:endParaRPr lang="en-US" sz="1100" dirty="0">
              <a:solidFill>
                <a:prstClr val="black"/>
              </a:solidFill>
              <a:latin typeface="Century Gothic" panose="020B0502020202020204" pitchFamily="34" charset="0"/>
            </a:endParaRPr>
          </a:p>
        </p:txBody>
      </p:sp>
      <p:sp>
        <p:nvSpPr>
          <p:cNvPr id="18" name="Rectangle 17">
            <a:extLst>
              <a:ext uri="{FF2B5EF4-FFF2-40B4-BE49-F238E27FC236}">
                <a16:creationId xmlns="" xmlns:a16="http://schemas.microsoft.com/office/drawing/2014/main" id="{567D3FC3-8EC7-4AC6-A327-6408F7AE43B4}"/>
              </a:ext>
            </a:extLst>
          </p:cNvPr>
          <p:cNvSpPr/>
          <p:nvPr/>
        </p:nvSpPr>
        <p:spPr>
          <a:xfrm>
            <a:off x="2514600" y="2999363"/>
            <a:ext cx="3559552" cy="1831271"/>
          </a:xfrm>
          <a:prstGeom prst="rect">
            <a:avLst/>
          </a:prstGeom>
        </p:spPr>
        <p:txBody>
          <a:bodyPr wrap="square">
            <a:spAutoFit/>
          </a:bodyPr>
          <a:lstStyle/>
          <a:p>
            <a:r>
              <a:rPr lang="en-US" sz="1400" b="1" dirty="0" smtClean="0">
                <a:solidFill>
                  <a:prstClr val="black"/>
                </a:solidFill>
                <a:latin typeface="Century Gothic" panose="020B0502020202020204" pitchFamily="34" charset="0"/>
              </a:rPr>
              <a:t>Due to COVID-19:</a:t>
            </a:r>
          </a:p>
          <a:p>
            <a:r>
              <a:rPr lang="en-US" sz="1100" dirty="0" smtClean="0">
                <a:solidFill>
                  <a:prstClr val="black"/>
                </a:solidFill>
                <a:latin typeface="Century Gothic" panose="020B0502020202020204" pitchFamily="34" charset="0"/>
              </a:rPr>
              <a:t>I have class sets of the novels that will be sanitized after each use. If you are not comfortable using the class set or are working from home, then you are welcome to purchase a copy. If we are not able to read them as a class, you can use them for AR tests. </a:t>
            </a:r>
          </a:p>
          <a:p>
            <a:r>
              <a:rPr lang="en-US" sz="1100" dirty="0" smtClean="0">
                <a:solidFill>
                  <a:prstClr val="black"/>
                </a:solidFill>
                <a:latin typeface="Century Gothic" panose="020B0502020202020204" pitchFamily="34" charset="0"/>
              </a:rPr>
              <a:t>A Long Walk to Water has an audio copy on YouTube and Refugee has an audio copy on epic.</a:t>
            </a:r>
            <a:endParaRPr lang="en-US" sz="1100" dirty="0">
              <a:solidFill>
                <a:prstClr val="black"/>
              </a:solidFill>
              <a:latin typeface="Century Gothic" panose="020B0502020202020204" pitchFamily="34" charset="0"/>
            </a:endParaRPr>
          </a:p>
        </p:txBody>
      </p:sp>
      <p:sp>
        <p:nvSpPr>
          <p:cNvPr id="21" name="Rectangle 20">
            <a:extLst>
              <a:ext uri="{FF2B5EF4-FFF2-40B4-BE49-F238E27FC236}">
                <a16:creationId xmlns="" xmlns:a16="http://schemas.microsoft.com/office/drawing/2014/main" id="{C776CE31-A266-441B-ADB7-4C075FFB24C4}"/>
              </a:ext>
            </a:extLst>
          </p:cNvPr>
          <p:cNvSpPr/>
          <p:nvPr/>
        </p:nvSpPr>
        <p:spPr>
          <a:xfrm>
            <a:off x="2419350" y="5040868"/>
            <a:ext cx="4199572" cy="338554"/>
          </a:xfrm>
          <a:prstGeom prst="rect">
            <a:avLst/>
          </a:prstGeom>
        </p:spPr>
        <p:txBody>
          <a:bodyPr wrap="square">
            <a:spAutoFit/>
          </a:bodyPr>
          <a:lstStyle/>
          <a:p>
            <a:r>
              <a:rPr lang="en-US" sz="1600" b="1" dirty="0">
                <a:solidFill>
                  <a:prstClr val="black"/>
                </a:solidFill>
                <a:latin typeface="Century Gothic" panose="020B0502020202020204" pitchFamily="34" charset="0"/>
              </a:rPr>
              <a:t>ASSIGNMENTS AND GRADING</a:t>
            </a:r>
          </a:p>
        </p:txBody>
      </p:sp>
      <p:sp>
        <p:nvSpPr>
          <p:cNvPr id="24" name="Rectangle 23">
            <a:extLst>
              <a:ext uri="{FF2B5EF4-FFF2-40B4-BE49-F238E27FC236}">
                <a16:creationId xmlns="" xmlns:a16="http://schemas.microsoft.com/office/drawing/2014/main" id="{663F593D-7545-4573-8C65-43BCED9C6E64}"/>
              </a:ext>
            </a:extLst>
          </p:cNvPr>
          <p:cNvSpPr/>
          <p:nvPr/>
        </p:nvSpPr>
        <p:spPr>
          <a:xfrm>
            <a:off x="304800" y="5416213"/>
            <a:ext cx="6953700" cy="830997"/>
          </a:xfrm>
          <a:prstGeom prst="rect">
            <a:avLst/>
          </a:prstGeom>
        </p:spPr>
        <p:txBody>
          <a:bodyPr wrap="square">
            <a:spAutoFit/>
          </a:bodyPr>
          <a:lstStyle/>
          <a:p>
            <a:pPr algn="ctr"/>
            <a:r>
              <a:rPr lang="en-US" sz="1200" dirty="0" smtClean="0">
                <a:solidFill>
                  <a:prstClr val="black"/>
                </a:solidFill>
                <a:latin typeface="Century Gothic" panose="020B0502020202020204" pitchFamily="34" charset="0"/>
              </a:rPr>
              <a:t>You will be grade on a total points system. The points will vary depending on the effort required to complete the task. Tests and quizzes will be worth more than daily grades, but will occur less frequently. Check INOW for accurate grades. Schoology will not always reflect your current grade. </a:t>
            </a:r>
            <a:endParaRPr lang="en-US" sz="1200" dirty="0">
              <a:solidFill>
                <a:prstClr val="black"/>
              </a:solidFill>
              <a:latin typeface="Century Gothic" panose="020B0502020202020204" pitchFamily="34" charset="0"/>
            </a:endParaRPr>
          </a:p>
        </p:txBody>
      </p:sp>
      <p:sp>
        <p:nvSpPr>
          <p:cNvPr id="25" name="Rectangle 24">
            <a:extLst>
              <a:ext uri="{FF2B5EF4-FFF2-40B4-BE49-F238E27FC236}">
                <a16:creationId xmlns="" xmlns:a16="http://schemas.microsoft.com/office/drawing/2014/main" id="{81760D36-E1C9-434C-9D97-AF045F21D651}"/>
              </a:ext>
            </a:extLst>
          </p:cNvPr>
          <p:cNvSpPr/>
          <p:nvPr/>
        </p:nvSpPr>
        <p:spPr>
          <a:xfrm>
            <a:off x="266700" y="7205246"/>
            <a:ext cx="790601" cy="307777"/>
          </a:xfrm>
          <a:prstGeom prst="rect">
            <a:avLst/>
          </a:prstGeom>
        </p:spPr>
        <p:txBody>
          <a:bodyPr wrap="none">
            <a:spAutoFit/>
          </a:bodyPr>
          <a:lstStyle/>
          <a:p>
            <a:r>
              <a:rPr lang="en-US" sz="1400" b="1" dirty="0" smtClean="0">
                <a:solidFill>
                  <a:prstClr val="black"/>
                </a:solidFill>
                <a:latin typeface="Century Gothic" panose="020B0502020202020204" pitchFamily="34" charset="0"/>
              </a:rPr>
              <a:t>CLAWS</a:t>
            </a:r>
            <a:endParaRPr lang="en-US" sz="1400" b="1" dirty="0">
              <a:solidFill>
                <a:prstClr val="black"/>
              </a:solidFill>
              <a:latin typeface="Century Gothic" panose="020B0502020202020204" pitchFamily="34" charset="0"/>
            </a:endParaRPr>
          </a:p>
        </p:txBody>
      </p:sp>
      <p:sp>
        <p:nvSpPr>
          <p:cNvPr id="26" name="Rectangle 25">
            <a:extLst>
              <a:ext uri="{FF2B5EF4-FFF2-40B4-BE49-F238E27FC236}">
                <a16:creationId xmlns="" xmlns:a16="http://schemas.microsoft.com/office/drawing/2014/main" id="{5397D091-0A8D-45A9-95EA-03B52F175E32}"/>
              </a:ext>
            </a:extLst>
          </p:cNvPr>
          <p:cNvSpPr/>
          <p:nvPr/>
        </p:nvSpPr>
        <p:spPr>
          <a:xfrm>
            <a:off x="518160" y="7757160"/>
            <a:ext cx="1920240" cy="1920240"/>
          </a:xfrm>
          <a:prstGeom prst="rect">
            <a:avLst/>
          </a:prstGeom>
        </p:spPr>
        <p:txBody>
          <a:bodyPr>
            <a:prstTxWarp prst="textCircle">
              <a:avLst/>
            </a:prstTxWarp>
            <a:spAutoFit/>
          </a:bodyPr>
          <a:lstStyle/>
          <a:p>
            <a:pPr algn="ctr"/>
            <a:r>
              <a:rPr lang="en-US" sz="3200" dirty="0" smtClean="0">
                <a:solidFill>
                  <a:prstClr val="black"/>
                </a:solidFill>
                <a:latin typeface="Century Gothic" panose="020B0502020202020204" pitchFamily="34" charset="0"/>
                <a:ea typeface="Sweet Pea" pitchFamily="2" charset="-128"/>
                <a:cs typeface="Sweet Pea" pitchFamily="2" charset="-128"/>
              </a:rPr>
              <a:t>Compassionate, Leaders, Accountable, Wise, &amp; Self-Reliant. </a:t>
            </a:r>
            <a:endParaRPr lang="en-US" sz="3200" dirty="0">
              <a:solidFill>
                <a:prstClr val="black"/>
              </a:solidFill>
              <a:latin typeface="Century Gothic" panose="020B0502020202020204" pitchFamily="34" charset="0"/>
              <a:ea typeface="Sweet Pea" pitchFamily="2" charset="-128"/>
              <a:cs typeface="Sweet Pea" pitchFamily="2" charset="-128"/>
            </a:endParaRPr>
          </a:p>
        </p:txBody>
      </p:sp>
      <p:sp>
        <p:nvSpPr>
          <p:cNvPr id="27" name="Rectangle 26">
            <a:extLst>
              <a:ext uri="{FF2B5EF4-FFF2-40B4-BE49-F238E27FC236}">
                <a16:creationId xmlns="" xmlns:a16="http://schemas.microsoft.com/office/drawing/2014/main" id="{079994D2-CC34-4791-997C-C63FA59B7B78}"/>
              </a:ext>
            </a:extLst>
          </p:cNvPr>
          <p:cNvSpPr/>
          <p:nvPr/>
        </p:nvSpPr>
        <p:spPr>
          <a:xfrm>
            <a:off x="2800807" y="7166493"/>
            <a:ext cx="3725097" cy="2139047"/>
          </a:xfrm>
          <a:prstGeom prst="rect">
            <a:avLst/>
          </a:prstGeom>
        </p:spPr>
        <p:txBody>
          <a:bodyPr wrap="square">
            <a:spAutoFit/>
          </a:bodyPr>
          <a:lstStyle/>
          <a:p>
            <a:r>
              <a:rPr lang="en-US" sz="1400" b="1" dirty="0">
                <a:solidFill>
                  <a:prstClr val="black"/>
                </a:solidFill>
                <a:latin typeface="Century Gothic" panose="020B0502020202020204" pitchFamily="34" charset="0"/>
              </a:rPr>
              <a:t>WHAT WE’LL ACCOMPLISH</a:t>
            </a:r>
          </a:p>
          <a:p>
            <a:endParaRPr lang="en-US" sz="900" dirty="0">
              <a:solidFill>
                <a:prstClr val="black"/>
              </a:solidFill>
              <a:latin typeface="Century Gothic" panose="020B0502020202020204" pitchFamily="34" charset="0"/>
            </a:endParaRPr>
          </a:p>
          <a:p>
            <a:r>
              <a:rPr lang="en-US" sz="1100" dirty="0">
                <a:solidFill>
                  <a:prstClr val="black"/>
                </a:solidFill>
                <a:latin typeface="Century Gothic" panose="020B0502020202020204" pitchFamily="34" charset="0"/>
              </a:rPr>
              <a:t>We will have a </a:t>
            </a:r>
            <a:r>
              <a:rPr lang="en-US" sz="1100" b="1" dirty="0">
                <a:solidFill>
                  <a:prstClr val="black"/>
                </a:solidFill>
                <a:latin typeface="Century Gothic" panose="020B0502020202020204" pitchFamily="34" charset="0"/>
              </a:rPr>
              <a:t>great</a:t>
            </a:r>
            <a:r>
              <a:rPr lang="en-US" sz="1100" dirty="0">
                <a:solidFill>
                  <a:prstClr val="black"/>
                </a:solidFill>
                <a:latin typeface="Century Gothic" panose="020B0502020202020204" pitchFamily="34" charset="0"/>
              </a:rPr>
              <a:t> time learning how to access texts on a deeper level, strengthen writing skills, delve into the world of the mystery genre, use higher-level thinking skills and approaches, all the while appreciating what it means to be part of this program.</a:t>
            </a:r>
          </a:p>
          <a:p>
            <a:endParaRPr lang="en-US" sz="1100" dirty="0">
              <a:solidFill>
                <a:prstClr val="black"/>
              </a:solidFill>
              <a:latin typeface="Century Gothic" panose="020B0502020202020204" pitchFamily="34" charset="0"/>
            </a:endParaRPr>
          </a:p>
          <a:p>
            <a:r>
              <a:rPr lang="en-US" sz="1100" dirty="0">
                <a:solidFill>
                  <a:prstClr val="black"/>
                </a:solidFill>
                <a:latin typeface="Century Gothic" panose="020B0502020202020204" pitchFamily="34" charset="0"/>
              </a:rPr>
              <a:t>I can’t WAIT to get started!</a:t>
            </a:r>
          </a:p>
          <a:p>
            <a:endParaRPr lang="en-US" sz="1100" dirty="0">
              <a:solidFill>
                <a:prstClr val="black"/>
              </a:solidFill>
              <a:latin typeface="Century Gothic" panose="020B0502020202020204" pitchFamily="34" charset="0"/>
            </a:endParaRPr>
          </a:p>
          <a:p>
            <a:endParaRPr lang="en-US" sz="1100" dirty="0">
              <a:solidFill>
                <a:prstClr val="black"/>
              </a:solidFill>
              <a:latin typeface="Century Gothic" panose="020B0502020202020204" pitchFamily="34" charset="0"/>
            </a:endParaRPr>
          </a:p>
        </p:txBody>
      </p:sp>
      <p:sp>
        <p:nvSpPr>
          <p:cNvPr id="2" name="TextBox 1"/>
          <p:cNvSpPr txBox="1"/>
          <p:nvPr/>
        </p:nvSpPr>
        <p:spPr>
          <a:xfrm>
            <a:off x="304800" y="5988203"/>
            <a:ext cx="7225119" cy="861774"/>
          </a:xfrm>
          <a:prstGeom prst="rect">
            <a:avLst/>
          </a:prstGeom>
          <a:noFill/>
        </p:spPr>
        <p:txBody>
          <a:bodyPr wrap="none" rtlCol="0">
            <a:spAutoFit/>
          </a:bodyPr>
          <a:lstStyle/>
          <a:p>
            <a:r>
              <a:rPr lang="en-US" sz="1100" dirty="0" smtClean="0"/>
              <a:t> </a:t>
            </a:r>
          </a:p>
          <a:p>
            <a:endParaRPr lang="en-US" sz="1100" dirty="0"/>
          </a:p>
          <a:p>
            <a:pPr algn="ctr"/>
            <a:r>
              <a:rPr lang="en-US" sz="1400" dirty="0" smtClean="0"/>
              <a:t>Schoology will be the platform I will put </a:t>
            </a:r>
            <a:r>
              <a:rPr lang="en-US" sz="1400" dirty="0" err="1"/>
              <a:t>assignmaccessed</a:t>
            </a:r>
            <a:r>
              <a:rPr lang="en-US" sz="1400" dirty="0"/>
              <a:t> </a:t>
            </a:r>
            <a:r>
              <a:rPr lang="en-US" sz="1400" dirty="0" err="1"/>
              <a:t>ents</a:t>
            </a:r>
            <a:r>
              <a:rPr lang="en-US" sz="1400" dirty="0"/>
              <a:t> </a:t>
            </a:r>
            <a:r>
              <a:rPr lang="en-US" sz="1400" dirty="0" smtClean="0"/>
              <a:t>on for both remote and in person </a:t>
            </a:r>
          </a:p>
          <a:p>
            <a:pPr algn="ctr"/>
            <a:r>
              <a:rPr lang="en-US" sz="1400" dirty="0" smtClean="0"/>
              <a:t>assignments. It can be </a:t>
            </a:r>
            <a:r>
              <a:rPr lang="en-US" sz="1400" dirty="0" smtClean="0"/>
              <a:t>through </a:t>
            </a:r>
            <a:r>
              <a:rPr lang="en-US" sz="1400" dirty="0" smtClean="0"/>
              <a:t>clever.</a:t>
            </a:r>
            <a:endParaRPr lang="en-US" sz="1400" dirty="0"/>
          </a:p>
        </p:txBody>
      </p:sp>
    </p:spTree>
    <p:extLst>
      <p:ext uri="{BB962C8B-B14F-4D97-AF65-F5344CB8AC3E}">
        <p14:creationId xmlns:p14="http://schemas.microsoft.com/office/powerpoint/2010/main" val="275817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62341330-ACA5-421C-817D-75ED14033C12}"/>
              </a:ext>
            </a:extLst>
          </p:cNvPr>
          <p:cNvSpPr/>
          <p:nvPr/>
        </p:nvSpPr>
        <p:spPr>
          <a:xfrm>
            <a:off x="2008122" y="65623"/>
            <a:ext cx="3756156" cy="1107996"/>
          </a:xfrm>
          <a:prstGeom prst="rect">
            <a:avLst/>
          </a:prstGeom>
        </p:spPr>
        <p:txBody>
          <a:bodyPr wrap="none">
            <a:spAutoFit/>
          </a:bodyPr>
          <a:lstStyle/>
          <a:p>
            <a:r>
              <a:rPr lang="en-US" sz="6600" dirty="0">
                <a:solidFill>
                  <a:prstClr val="black"/>
                </a:solidFill>
                <a:latin typeface="Century Gothic" panose="020B0502020202020204" pitchFamily="34" charset="0"/>
                <a:ea typeface="Sweet Pea" pitchFamily="2" charset="-128"/>
                <a:cs typeface="Sweet Pea" pitchFamily="2" charset="-128"/>
              </a:rPr>
              <a:t>POLICIES</a:t>
            </a:r>
          </a:p>
        </p:txBody>
      </p:sp>
      <p:sp>
        <p:nvSpPr>
          <p:cNvPr id="12" name="Rectangle 11">
            <a:extLst>
              <a:ext uri="{FF2B5EF4-FFF2-40B4-BE49-F238E27FC236}">
                <a16:creationId xmlns="" xmlns:a16="http://schemas.microsoft.com/office/drawing/2014/main" id="{45FFB8AF-9D44-4602-9D00-2D685CD2AFC2}"/>
              </a:ext>
            </a:extLst>
          </p:cNvPr>
          <p:cNvSpPr/>
          <p:nvPr/>
        </p:nvSpPr>
        <p:spPr>
          <a:xfrm>
            <a:off x="4212650" y="1720995"/>
            <a:ext cx="3108825" cy="3539430"/>
          </a:xfrm>
          <a:prstGeom prst="rect">
            <a:avLst/>
          </a:prstGeom>
        </p:spPr>
        <p:txBody>
          <a:bodyPr wrap="square">
            <a:spAutoFit/>
          </a:bodyPr>
          <a:lstStyle/>
          <a:p>
            <a:r>
              <a:rPr lang="en-US" sz="1600" b="1" dirty="0" smtClean="0">
                <a:solidFill>
                  <a:prstClr val="black"/>
                </a:solidFill>
                <a:latin typeface="Century Gothic" panose="020B0502020202020204" pitchFamily="34" charset="0"/>
              </a:rPr>
              <a:t>Remote Learners</a:t>
            </a:r>
          </a:p>
          <a:p>
            <a:r>
              <a:rPr lang="en-US" sz="1600" b="1" dirty="0" smtClean="0">
                <a:solidFill>
                  <a:prstClr val="black"/>
                </a:solidFill>
                <a:latin typeface="Century Gothic" panose="020B0502020202020204" pitchFamily="34" charset="0"/>
              </a:rPr>
              <a:t>Expectations:</a:t>
            </a:r>
            <a:endParaRPr lang="en-US" sz="1200" dirty="0">
              <a:solidFill>
                <a:prstClr val="black"/>
              </a:solidFill>
              <a:latin typeface="Century Gothic" panose="020B0502020202020204" pitchFamily="34" charset="0"/>
            </a:endParaRPr>
          </a:p>
          <a:p>
            <a:endParaRPr lang="en-US" sz="1200" dirty="0" smtClean="0">
              <a:solidFill>
                <a:prstClr val="black"/>
              </a:solidFill>
              <a:latin typeface="Century Gothic" panose="020B0502020202020204" pitchFamily="34" charset="0"/>
            </a:endParaRPr>
          </a:p>
          <a:p>
            <a:pPr marL="171450" indent="-171450">
              <a:buFont typeface="Arial" charset="0"/>
              <a:buChar char="•"/>
            </a:pPr>
            <a:r>
              <a:rPr lang="en-US" sz="1200" dirty="0" smtClean="0">
                <a:solidFill>
                  <a:prstClr val="black"/>
                </a:solidFill>
                <a:latin typeface="Century Gothic" panose="020B0502020202020204" pitchFamily="34" charset="0"/>
              </a:rPr>
              <a:t>Login </a:t>
            </a:r>
            <a:r>
              <a:rPr lang="en-US" sz="1200" dirty="0">
                <a:solidFill>
                  <a:prstClr val="black"/>
                </a:solidFill>
                <a:latin typeface="Century Gothic" panose="020B0502020202020204" pitchFamily="34" charset="0"/>
              </a:rPr>
              <a:t>to Schoology everyday and work on the assigned weeks work.</a:t>
            </a:r>
          </a:p>
          <a:p>
            <a:pPr marL="171450" indent="-171450">
              <a:buFont typeface="Arial" charset="0"/>
              <a:buChar char="•"/>
            </a:pPr>
            <a:r>
              <a:rPr lang="en-US" sz="1200" dirty="0">
                <a:solidFill>
                  <a:prstClr val="black"/>
                </a:solidFill>
                <a:latin typeface="Century Gothic" panose="020B0502020202020204" pitchFamily="34" charset="0"/>
              </a:rPr>
              <a:t>Complete each weeks assignments by the following Sunday at midnight. (ex: the week of 8/24 will be due Sunday 8/30). </a:t>
            </a:r>
          </a:p>
          <a:p>
            <a:pPr marL="171450" indent="-171450">
              <a:buFont typeface="Arial" charset="0"/>
              <a:buChar char="•"/>
            </a:pPr>
            <a:r>
              <a:rPr lang="en-US" sz="1200" dirty="0">
                <a:solidFill>
                  <a:prstClr val="black"/>
                </a:solidFill>
                <a:latin typeface="Century Gothic" panose="020B0502020202020204" pitchFamily="34" charset="0"/>
              </a:rPr>
              <a:t>Do not use materials (notes, books, phone, or other people) for tests and quizzes. </a:t>
            </a:r>
          </a:p>
          <a:p>
            <a:pPr marL="171450" indent="-171450">
              <a:buFont typeface="Arial" charset="0"/>
              <a:buChar char="•"/>
            </a:pPr>
            <a:r>
              <a:rPr lang="en-US" sz="1200" dirty="0">
                <a:solidFill>
                  <a:prstClr val="black"/>
                </a:solidFill>
                <a:latin typeface="Century Gothic" panose="020B0502020202020204" pitchFamily="34" charset="0"/>
              </a:rPr>
              <a:t>Communicate with me when you are have questions or issues.</a:t>
            </a:r>
          </a:p>
          <a:p>
            <a:pPr marL="171450" indent="-171450">
              <a:buFont typeface="Arial" charset="0"/>
              <a:buChar char="•"/>
            </a:pPr>
            <a:r>
              <a:rPr lang="en-US" sz="1200" dirty="0">
                <a:solidFill>
                  <a:prstClr val="black"/>
                </a:solidFill>
                <a:latin typeface="Century Gothic" panose="020B0502020202020204" pitchFamily="34" charset="0"/>
              </a:rPr>
              <a:t>Allow me 48 hours to respond to emails. </a:t>
            </a:r>
          </a:p>
          <a:p>
            <a:endParaRPr lang="en-US" sz="1200" b="1" dirty="0">
              <a:solidFill>
                <a:prstClr val="black"/>
              </a:solidFill>
              <a:latin typeface="Century Gothic" panose="020B0502020202020204" pitchFamily="34" charset="0"/>
            </a:endParaRPr>
          </a:p>
          <a:p>
            <a:endParaRPr lang="en-US" sz="1200" dirty="0">
              <a:solidFill>
                <a:prstClr val="black"/>
              </a:solidFill>
              <a:latin typeface="Century Gothic" panose="020B0502020202020204" pitchFamily="34" charset="0"/>
            </a:endParaRPr>
          </a:p>
        </p:txBody>
      </p:sp>
      <p:sp>
        <p:nvSpPr>
          <p:cNvPr id="13" name="Rectangle 12">
            <a:extLst>
              <a:ext uri="{FF2B5EF4-FFF2-40B4-BE49-F238E27FC236}">
                <a16:creationId xmlns="" xmlns:a16="http://schemas.microsoft.com/office/drawing/2014/main" id="{8A1FE1E7-8424-44A4-B83D-9AEB5CAE753F}"/>
              </a:ext>
            </a:extLst>
          </p:cNvPr>
          <p:cNvSpPr/>
          <p:nvPr/>
        </p:nvSpPr>
        <p:spPr>
          <a:xfrm>
            <a:off x="275724" y="1716613"/>
            <a:ext cx="3240362" cy="3354765"/>
          </a:xfrm>
          <a:prstGeom prst="rect">
            <a:avLst/>
          </a:prstGeom>
        </p:spPr>
        <p:txBody>
          <a:bodyPr wrap="square">
            <a:spAutoFit/>
          </a:bodyPr>
          <a:lstStyle/>
          <a:p>
            <a:r>
              <a:rPr lang="en-US" sz="1600" b="1" dirty="0">
                <a:solidFill>
                  <a:prstClr val="black"/>
                </a:solidFill>
                <a:latin typeface="Century Gothic" panose="020B0502020202020204" pitchFamily="34" charset="0"/>
              </a:rPr>
              <a:t>LATE/MAKE-UP WORK POLICY</a:t>
            </a:r>
          </a:p>
          <a:p>
            <a:endParaRPr lang="en-US" sz="1600" dirty="0">
              <a:solidFill>
                <a:prstClr val="black"/>
              </a:solidFill>
              <a:latin typeface="Century Gothic" panose="020B0502020202020204" pitchFamily="34" charset="0"/>
            </a:endParaRPr>
          </a:p>
          <a:p>
            <a:r>
              <a:rPr lang="en-US" sz="1200" dirty="0" smtClean="0">
                <a:solidFill>
                  <a:prstClr val="black"/>
                </a:solidFill>
                <a:latin typeface="Century Gothic" panose="020B0502020202020204" pitchFamily="34" charset="0"/>
              </a:rPr>
              <a:t>     Students have 3 days to make up any missed assignments.  Students are required to get their own make up work. I do not accept late work. </a:t>
            </a:r>
          </a:p>
          <a:p>
            <a:r>
              <a:rPr lang="en-US" sz="1200" dirty="0" smtClean="0">
                <a:solidFill>
                  <a:prstClr val="black"/>
                </a:solidFill>
                <a:latin typeface="Century Gothic" panose="020B0502020202020204" pitchFamily="34" charset="0"/>
              </a:rPr>
              <a:t>     This policy may change due to COVID-19. </a:t>
            </a:r>
          </a:p>
          <a:p>
            <a:endParaRPr lang="en-US" sz="1200" dirty="0" smtClean="0">
              <a:solidFill>
                <a:prstClr val="black"/>
              </a:solidFill>
              <a:latin typeface="Century Gothic" panose="020B0502020202020204" pitchFamily="34" charset="0"/>
            </a:endParaRPr>
          </a:p>
          <a:p>
            <a:r>
              <a:rPr lang="en-US" sz="1400" b="1" dirty="0" smtClean="0">
                <a:solidFill>
                  <a:prstClr val="black"/>
                </a:solidFill>
                <a:latin typeface="Century Gothic" panose="020B0502020202020204" pitchFamily="34" charset="0"/>
              </a:rPr>
              <a:t>Join Remind</a:t>
            </a:r>
          </a:p>
          <a:p>
            <a:r>
              <a:rPr lang="en-US" sz="1200" dirty="0">
                <a:solidFill>
                  <a:prstClr val="black"/>
                </a:solidFill>
                <a:latin typeface="Century Gothic" panose="020B0502020202020204" pitchFamily="34" charset="0"/>
              </a:rPr>
              <a:t>7</a:t>
            </a:r>
            <a:r>
              <a:rPr lang="en-US" sz="1200" baseline="30000" dirty="0">
                <a:solidFill>
                  <a:prstClr val="black"/>
                </a:solidFill>
                <a:latin typeface="Century Gothic" panose="020B0502020202020204" pitchFamily="34" charset="0"/>
              </a:rPr>
              <a:t>th</a:t>
            </a:r>
            <a:r>
              <a:rPr lang="en-US" sz="1200" dirty="0">
                <a:solidFill>
                  <a:prstClr val="black"/>
                </a:solidFill>
                <a:latin typeface="Century Gothic" panose="020B0502020202020204" pitchFamily="34" charset="0"/>
              </a:rPr>
              <a:t> Grade Regular ELA: 7kk476</a:t>
            </a:r>
          </a:p>
          <a:p>
            <a:r>
              <a:rPr lang="en-US" sz="1200" dirty="0">
                <a:solidFill>
                  <a:prstClr val="black"/>
                </a:solidFill>
                <a:latin typeface="Century Gothic" panose="020B0502020202020204" pitchFamily="34" charset="0"/>
              </a:rPr>
              <a:t>7th Grade AS ELA: 7thase</a:t>
            </a:r>
          </a:p>
          <a:p>
            <a:endParaRPr lang="en-US" sz="1200" dirty="0">
              <a:solidFill>
                <a:prstClr val="black"/>
              </a:solidFill>
              <a:latin typeface="Century Gothic" panose="020B0502020202020204" pitchFamily="34" charset="0"/>
            </a:endParaRPr>
          </a:p>
          <a:p>
            <a:r>
              <a:rPr lang="en-US" sz="1200" dirty="0">
                <a:solidFill>
                  <a:prstClr val="black"/>
                </a:solidFill>
                <a:latin typeface="Century Gothic" panose="020B0502020202020204" pitchFamily="34" charset="0"/>
              </a:rPr>
              <a:t>You can join by </a:t>
            </a:r>
          </a:p>
          <a:p>
            <a:r>
              <a:rPr lang="en-US" sz="1200" dirty="0">
                <a:solidFill>
                  <a:prstClr val="black"/>
                </a:solidFill>
                <a:latin typeface="Century Gothic" panose="020B0502020202020204" pitchFamily="34" charset="0"/>
              </a:rPr>
              <a:t>texting 81010 followed </a:t>
            </a:r>
          </a:p>
          <a:p>
            <a:r>
              <a:rPr lang="en-US" sz="1200" dirty="0">
                <a:solidFill>
                  <a:prstClr val="black"/>
                </a:solidFill>
                <a:latin typeface="Century Gothic" panose="020B0502020202020204" pitchFamily="34" charset="0"/>
              </a:rPr>
              <a:t>by the class code. </a:t>
            </a:r>
          </a:p>
          <a:p>
            <a:endParaRPr lang="en-US" sz="1200" dirty="0">
              <a:solidFill>
                <a:prstClr val="black"/>
              </a:solidFill>
              <a:latin typeface="Century Gothic" panose="020B0502020202020204" pitchFamily="34" charset="0"/>
            </a:endParaRPr>
          </a:p>
        </p:txBody>
      </p:sp>
      <p:sp>
        <p:nvSpPr>
          <p:cNvPr id="15" name="Rectangle 14">
            <a:extLst>
              <a:ext uri="{FF2B5EF4-FFF2-40B4-BE49-F238E27FC236}">
                <a16:creationId xmlns="" xmlns:a16="http://schemas.microsoft.com/office/drawing/2014/main" id="{965B132D-D270-4A28-876E-31F17D29CDB9}"/>
              </a:ext>
            </a:extLst>
          </p:cNvPr>
          <p:cNvSpPr/>
          <p:nvPr/>
        </p:nvSpPr>
        <p:spPr>
          <a:xfrm>
            <a:off x="342547" y="5153525"/>
            <a:ext cx="3331150" cy="4708981"/>
          </a:xfrm>
          <a:prstGeom prst="rect">
            <a:avLst/>
          </a:prstGeom>
        </p:spPr>
        <p:txBody>
          <a:bodyPr wrap="square">
            <a:spAutoFit/>
          </a:bodyPr>
          <a:lstStyle/>
          <a:p>
            <a:r>
              <a:rPr lang="en-US" sz="1600" b="1" dirty="0">
                <a:solidFill>
                  <a:prstClr val="black"/>
                </a:solidFill>
                <a:latin typeface="Century Gothic" panose="020B0502020202020204" pitchFamily="34" charset="0"/>
              </a:rPr>
              <a:t>OTHER POLICIES</a:t>
            </a:r>
          </a:p>
          <a:p>
            <a:endParaRPr lang="en-US" sz="1600" dirty="0" smtClean="0">
              <a:solidFill>
                <a:prstClr val="black"/>
              </a:solidFill>
              <a:latin typeface="Century Gothic" panose="020B0502020202020204" pitchFamily="34" charset="0"/>
            </a:endParaRPr>
          </a:p>
          <a:p>
            <a:endParaRPr lang="en-US" sz="1600" dirty="0">
              <a:solidFill>
                <a:prstClr val="black"/>
              </a:solidFill>
              <a:latin typeface="Century Gothic" panose="020B0502020202020204" pitchFamily="34" charset="0"/>
            </a:endParaRPr>
          </a:p>
          <a:p>
            <a:pPr marL="171450" indent="-171450">
              <a:buFont typeface="Arial" panose="020B0604020202020204" pitchFamily="34" charset="0"/>
              <a:buChar char="•"/>
            </a:pPr>
            <a:r>
              <a:rPr lang="en-US" sz="1200" dirty="0">
                <a:solidFill>
                  <a:prstClr val="black"/>
                </a:solidFill>
                <a:latin typeface="Century Gothic" panose="020B0502020202020204" pitchFamily="34" charset="0"/>
              </a:rPr>
              <a:t>You may have bottled water in the </a:t>
            </a:r>
            <a:r>
              <a:rPr lang="en-US" sz="1200" dirty="0" smtClean="0">
                <a:solidFill>
                  <a:prstClr val="black"/>
                </a:solidFill>
                <a:latin typeface="Century Gothic" panose="020B0502020202020204" pitchFamily="34" charset="0"/>
              </a:rPr>
              <a:t>classroom, but no food or drinks other than water. </a:t>
            </a: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No gum is allowed in school. It is an automatic write up. </a:t>
            </a: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Be on time to class. After four </a:t>
            </a:r>
            <a:r>
              <a:rPr lang="en-US" sz="1200" dirty="0" err="1" smtClean="0">
                <a:solidFill>
                  <a:prstClr val="black"/>
                </a:solidFill>
                <a:latin typeface="Century Gothic" panose="020B0502020202020204" pitchFamily="34" charset="0"/>
              </a:rPr>
              <a:t>tardies</a:t>
            </a:r>
            <a:r>
              <a:rPr lang="en-US" sz="1200" dirty="0" smtClean="0">
                <a:solidFill>
                  <a:prstClr val="black"/>
                </a:solidFill>
                <a:latin typeface="Century Gothic" panose="020B0502020202020204" pitchFamily="34" charset="0"/>
              </a:rPr>
              <a:t> it is an automatic write up. </a:t>
            </a:r>
            <a:endParaRPr lang="en-US" sz="1200" dirty="0">
              <a:solidFill>
                <a:prstClr val="black"/>
              </a:solidFill>
              <a:latin typeface="Century Gothic" panose="020B0502020202020204" pitchFamily="34" charset="0"/>
            </a:endParaRP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You must have your planner to leave the classroom. </a:t>
            </a:r>
            <a:endParaRPr lang="en-US" sz="1200" dirty="0">
              <a:solidFill>
                <a:prstClr val="black"/>
              </a:solidFill>
              <a:latin typeface="Century Gothic" panose="020B0502020202020204" pitchFamily="34" charset="0"/>
            </a:endParaRPr>
          </a:p>
          <a:p>
            <a:pPr marL="171450" indent="-171450">
              <a:buFont typeface="Arial" panose="020B0604020202020204" pitchFamily="34" charset="0"/>
              <a:buChar char="•"/>
            </a:pPr>
            <a:r>
              <a:rPr lang="en-US" sz="1200" dirty="0">
                <a:solidFill>
                  <a:prstClr val="black"/>
                </a:solidFill>
                <a:latin typeface="Century Gothic" panose="020B0502020202020204" pitchFamily="34" charset="0"/>
              </a:rPr>
              <a:t>Come prepared to class with your materials and a positive attitude</a:t>
            </a:r>
            <a:r>
              <a:rPr lang="en-US" sz="1200" dirty="0" smtClean="0">
                <a:solidFill>
                  <a:prstClr val="black"/>
                </a:solidFill>
                <a:latin typeface="Century Gothic" panose="020B0502020202020204" pitchFamily="34" charset="0"/>
              </a:rPr>
              <a:t>. This includes pencils or pen and paper. </a:t>
            </a:r>
            <a:endParaRPr lang="en-US" sz="1200" dirty="0">
              <a:solidFill>
                <a:prstClr val="black"/>
              </a:solidFill>
              <a:latin typeface="Century Gothic" panose="020B0502020202020204" pitchFamily="34" charset="0"/>
            </a:endParaRP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Be </a:t>
            </a:r>
            <a:r>
              <a:rPr lang="en-US" sz="1200" dirty="0">
                <a:solidFill>
                  <a:prstClr val="black"/>
                </a:solidFill>
                <a:latin typeface="Century Gothic" panose="020B0502020202020204" pitchFamily="34" charset="0"/>
              </a:rPr>
              <a:t>respectful to everyone.</a:t>
            </a:r>
          </a:p>
          <a:p>
            <a:pPr marL="171450" indent="-171450">
              <a:buFont typeface="Arial" panose="020B0604020202020204" pitchFamily="34" charset="0"/>
              <a:buChar char="•"/>
            </a:pPr>
            <a:r>
              <a:rPr lang="en-US" sz="1200" dirty="0">
                <a:solidFill>
                  <a:prstClr val="black"/>
                </a:solidFill>
                <a:latin typeface="Century Gothic" panose="020B0502020202020204" pitchFamily="34" charset="0"/>
              </a:rPr>
              <a:t>Clean up after yourself</a:t>
            </a:r>
            <a:r>
              <a:rPr lang="en-US" sz="1200" dirty="0" smtClean="0">
                <a:solidFill>
                  <a:prstClr val="black"/>
                </a:solidFill>
                <a:latin typeface="Century Gothic" panose="020B0502020202020204" pitchFamily="34" charset="0"/>
              </a:rPr>
              <a:t>.</a:t>
            </a: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Phones are not allowed unless given permission by the teacher. </a:t>
            </a:r>
          </a:p>
          <a:p>
            <a:pPr marL="171450" indent="-171450">
              <a:buFont typeface="Arial" panose="020B0604020202020204" pitchFamily="34" charset="0"/>
              <a:buChar char="•"/>
            </a:pPr>
            <a:r>
              <a:rPr lang="en-US" sz="1200" dirty="0" smtClean="0">
                <a:solidFill>
                  <a:prstClr val="black"/>
                </a:solidFill>
                <a:latin typeface="Century Gothic" panose="020B0502020202020204" pitchFamily="34" charset="0"/>
              </a:rPr>
              <a:t>I do not allow students to go back to your locker, so make sure you have all materials with you. </a:t>
            </a:r>
            <a:endParaRPr lang="en-US" sz="1200" dirty="0">
              <a:solidFill>
                <a:prstClr val="black"/>
              </a:solidFill>
              <a:latin typeface="Century Gothic" panose="020B0502020202020204" pitchFamily="34" charset="0"/>
            </a:endParaRPr>
          </a:p>
          <a:p>
            <a:pPr marL="171450" indent="-171450">
              <a:buFont typeface="Arial" panose="020B0604020202020204" pitchFamily="34" charset="0"/>
              <a:buChar char="•"/>
            </a:pPr>
            <a:endParaRPr lang="en-US" sz="1200" dirty="0">
              <a:solidFill>
                <a:prstClr val="black"/>
              </a:solidFill>
              <a:latin typeface="Century Gothic" panose="020B0502020202020204" pitchFamily="34" charset="0"/>
            </a:endParaRPr>
          </a:p>
          <a:p>
            <a:pPr marL="171450" indent="-171450">
              <a:buFont typeface="Arial" panose="020B0604020202020204" pitchFamily="34" charset="0"/>
              <a:buChar char="•"/>
            </a:pPr>
            <a:endParaRPr lang="en-US" sz="1200" dirty="0">
              <a:solidFill>
                <a:prstClr val="black"/>
              </a:solidFill>
              <a:latin typeface="Century Gothic" panose="020B0502020202020204" pitchFamily="34" charset="0"/>
            </a:endParaRPr>
          </a:p>
        </p:txBody>
      </p:sp>
      <p:sp>
        <p:nvSpPr>
          <p:cNvPr id="17" name="TextBox 16">
            <a:extLst>
              <a:ext uri="{FF2B5EF4-FFF2-40B4-BE49-F238E27FC236}">
                <a16:creationId xmlns="" xmlns:a16="http://schemas.microsoft.com/office/drawing/2014/main" id="{ECD8AC86-C8E9-4CBD-94D5-1B494D60CA2B}"/>
              </a:ext>
            </a:extLst>
          </p:cNvPr>
          <p:cNvSpPr txBox="1"/>
          <p:nvPr/>
        </p:nvSpPr>
        <p:spPr>
          <a:xfrm>
            <a:off x="500542" y="1041361"/>
            <a:ext cx="6771317" cy="461665"/>
          </a:xfrm>
          <a:prstGeom prst="rect">
            <a:avLst/>
          </a:prstGeom>
          <a:noFill/>
        </p:spPr>
        <p:txBody>
          <a:bodyPr wrap="square" rtlCol="0">
            <a:spAutoFit/>
          </a:bodyPr>
          <a:lstStyle/>
          <a:p>
            <a:pPr algn="ctr"/>
            <a:r>
              <a:rPr lang="en-US" sz="2400" dirty="0">
                <a:solidFill>
                  <a:prstClr val="black"/>
                </a:solidFill>
                <a:latin typeface="Century Gothic" panose="020B0502020202020204" pitchFamily="34" charset="0"/>
                <a:ea typeface="PBCoffeeBeforeTalkie" panose="02000603000000000000" pitchFamily="2" charset="0"/>
              </a:rPr>
              <a:t>COURSE SYLLABUS | </a:t>
            </a:r>
            <a:r>
              <a:rPr lang="en-US" sz="2400" dirty="0" smtClean="0">
                <a:solidFill>
                  <a:prstClr val="black"/>
                </a:solidFill>
                <a:latin typeface="Century Gothic" panose="020B0502020202020204" pitchFamily="34" charset="0"/>
                <a:ea typeface="PBCoffeeBeforeTalkie" panose="02000603000000000000" pitchFamily="2" charset="0"/>
              </a:rPr>
              <a:t>2020-2021</a:t>
            </a:r>
            <a:endParaRPr lang="en-US" sz="2400" dirty="0">
              <a:solidFill>
                <a:prstClr val="black"/>
              </a:solidFill>
              <a:latin typeface="Century Gothic" panose="020B0502020202020204" pitchFamily="34" charset="0"/>
              <a:ea typeface="PBCoffeeBeforeTalkie" panose="02000603000000000000" pitchFamily="2"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6232" y="3388986"/>
            <a:ext cx="767465" cy="1435132"/>
          </a:xfrm>
          <a:prstGeom prst="rect">
            <a:avLst/>
          </a:prstGeom>
        </p:spPr>
      </p:pic>
      <p:sp>
        <p:nvSpPr>
          <p:cNvPr id="5" name="TextBox 4"/>
          <p:cNvSpPr txBox="1"/>
          <p:nvPr/>
        </p:nvSpPr>
        <p:spPr>
          <a:xfrm>
            <a:off x="4212651" y="5045804"/>
            <a:ext cx="3059208" cy="4924425"/>
          </a:xfrm>
          <a:prstGeom prst="rect">
            <a:avLst/>
          </a:prstGeom>
          <a:noFill/>
        </p:spPr>
        <p:txBody>
          <a:bodyPr wrap="square" rtlCol="0">
            <a:spAutoFit/>
          </a:bodyPr>
          <a:lstStyle/>
          <a:p>
            <a:r>
              <a:rPr lang="en-US" sz="1600" b="1" dirty="0">
                <a:solidFill>
                  <a:prstClr val="black"/>
                </a:solidFill>
                <a:latin typeface="Century Gothic" panose="020B0502020202020204" pitchFamily="34" charset="0"/>
              </a:rPr>
              <a:t>Accelerated Reader</a:t>
            </a:r>
          </a:p>
          <a:p>
            <a:endParaRPr lang="en-US" sz="1200" dirty="0">
              <a:solidFill>
                <a:prstClr val="black"/>
              </a:solidFill>
              <a:latin typeface="Century Gothic" panose="020B0502020202020204" pitchFamily="34" charset="0"/>
            </a:endParaRPr>
          </a:p>
          <a:p>
            <a:r>
              <a:rPr lang="en-US" sz="1200" dirty="0">
                <a:solidFill>
                  <a:prstClr val="black"/>
                </a:solidFill>
                <a:latin typeface="Century Gothic" panose="020B0502020202020204" pitchFamily="34" charset="0"/>
              </a:rPr>
              <a:t>     Student returning to school in person will go the the library once every other week. During library time you must check out a book to read during free time and at home. </a:t>
            </a:r>
          </a:p>
          <a:p>
            <a:r>
              <a:rPr lang="en-US" sz="1200" dirty="0">
                <a:solidFill>
                  <a:prstClr val="black"/>
                </a:solidFill>
                <a:latin typeface="Century Gothic" panose="020B0502020202020204" pitchFamily="34" charset="0"/>
              </a:rPr>
              <a:t>      Regular English classes will be required to complete one fiction and one non fiction book within your reading level. </a:t>
            </a:r>
          </a:p>
          <a:p>
            <a:r>
              <a:rPr lang="en-US" sz="1200" dirty="0">
                <a:solidFill>
                  <a:prstClr val="black"/>
                </a:solidFill>
                <a:latin typeface="Century Gothic" panose="020B0502020202020204" pitchFamily="34" charset="0"/>
              </a:rPr>
              <a:t>     Academic Scholars classes will be required to complete two fiction and one non fiction book within your reading levels.</a:t>
            </a:r>
          </a:p>
          <a:p>
            <a:r>
              <a:rPr lang="en-US" sz="1200" dirty="0">
                <a:solidFill>
                  <a:prstClr val="black"/>
                </a:solidFill>
                <a:latin typeface="Century Gothic" panose="020B0502020202020204" pitchFamily="34" charset="0"/>
              </a:rPr>
              <a:t>     All students must make a 60% or higher on your AR tests to get the 100 for the grade each 9 weeks. </a:t>
            </a:r>
          </a:p>
          <a:p>
            <a:endParaRPr lang="en-US" sz="1200" dirty="0" smtClean="0">
              <a:solidFill>
                <a:prstClr val="black"/>
              </a:solidFill>
              <a:latin typeface="Century Gothic" panose="020B0502020202020204" pitchFamily="34" charset="0"/>
            </a:endParaRPr>
          </a:p>
          <a:p>
            <a:r>
              <a:rPr lang="en-US" sz="1600" b="1" dirty="0" smtClean="0">
                <a:solidFill>
                  <a:prstClr val="black"/>
                </a:solidFill>
                <a:latin typeface="Century Gothic" panose="020B0502020202020204" pitchFamily="34" charset="0"/>
              </a:rPr>
              <a:t>EPIC </a:t>
            </a:r>
            <a:endParaRPr lang="en-US" sz="1600" b="1" dirty="0">
              <a:solidFill>
                <a:prstClr val="black"/>
              </a:solidFill>
              <a:latin typeface="Century Gothic" panose="020B0502020202020204" pitchFamily="34" charset="0"/>
            </a:endParaRPr>
          </a:p>
          <a:p>
            <a:r>
              <a:rPr lang="en-US" sz="1200" dirty="0">
                <a:solidFill>
                  <a:prstClr val="black"/>
                </a:solidFill>
                <a:latin typeface="Century Gothic" panose="020B0502020202020204" pitchFamily="34" charset="0"/>
              </a:rPr>
              <a:t>Those who are doing remote learning. Epic is available to read or listen to books. </a:t>
            </a:r>
          </a:p>
          <a:p>
            <a:r>
              <a:rPr lang="en-US" sz="1200" dirty="0">
                <a:solidFill>
                  <a:prstClr val="black"/>
                </a:solidFill>
                <a:latin typeface="Century Gothic" panose="020B0502020202020204" pitchFamily="34" charset="0"/>
              </a:rPr>
              <a:t>The class code is mdz6390 </a:t>
            </a:r>
          </a:p>
          <a:p>
            <a:endParaRPr lang="en-US" dirty="0"/>
          </a:p>
        </p:txBody>
      </p:sp>
    </p:spTree>
    <p:extLst>
      <p:ext uri="{BB962C8B-B14F-4D97-AF65-F5344CB8AC3E}">
        <p14:creationId xmlns:p14="http://schemas.microsoft.com/office/powerpoint/2010/main" val="11869117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7168</TotalTime>
  <Words>721</Words>
  <Application>Microsoft Macintosh PowerPoint</Application>
  <PresentationFormat>Custom</PresentationFormat>
  <Paragraphs>84</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Calibri</vt:lpstr>
      <vt:lpstr>Calibri Light</vt:lpstr>
      <vt:lpstr>Century Gothic</vt:lpstr>
      <vt:lpstr>PBCoffeeBeforeTalkie</vt:lpstr>
      <vt:lpstr>Sweet Pea</vt:lpstr>
      <vt:lpstr>Arial</vt:lpstr>
      <vt:lpstr>Office Theme</vt:lpstr>
      <vt:lpstr>1_Office Theme</vt:lpstr>
      <vt:lpstr>PowerPoint Presentation</vt:lpstr>
      <vt:lpstr>PowerPoint Presentation</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Staci Lamb</dc:creator>
  <cp:lastModifiedBy>Turner R. Till</cp:lastModifiedBy>
  <cp:revision>25</cp:revision>
  <dcterms:created xsi:type="dcterms:W3CDTF">2016-06-23T01:55:28Z</dcterms:created>
  <dcterms:modified xsi:type="dcterms:W3CDTF">2020-08-19T12:14:51Z</dcterms:modified>
</cp:coreProperties>
</file>